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14"/>
  </p:notesMasterIdLst>
  <p:sldIdLst>
    <p:sldId id="256" r:id="rId2"/>
    <p:sldId id="319" r:id="rId3"/>
    <p:sldId id="324" r:id="rId4"/>
    <p:sldId id="485" r:id="rId5"/>
    <p:sldId id="484" r:id="rId6"/>
    <p:sldId id="323" r:id="rId7"/>
    <p:sldId id="476" r:id="rId8"/>
    <p:sldId id="487" r:id="rId9"/>
    <p:sldId id="486" r:id="rId10"/>
    <p:sldId id="488" r:id="rId11"/>
    <p:sldId id="489" r:id="rId12"/>
    <p:sldId id="490"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921" autoAdjust="0"/>
  </p:normalViewPr>
  <p:slideViewPr>
    <p:cSldViewPr>
      <p:cViewPr>
        <p:scale>
          <a:sx n="80" d="100"/>
          <a:sy n="80" d="100"/>
        </p:scale>
        <p:origin x="-1086" y="-114"/>
      </p:cViewPr>
      <p:guideLst>
        <p:guide orient="horz" pos="2160"/>
        <p:guide pos="2880"/>
      </p:guideLst>
    </p:cSldViewPr>
  </p:slideViewPr>
  <p:outlineViewPr>
    <p:cViewPr>
      <p:scale>
        <a:sx n="33" d="100"/>
        <a:sy n="33" d="100"/>
      </p:scale>
      <p:origin x="48" y="5266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A6452C-3BB2-4249-AE7F-63B57C6C1621}" type="datetimeFigureOut">
              <a:rPr lang="en-US" smtClean="0"/>
              <a:t>7/20/2022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9EB380-04E3-44CE-937B-AB2BF4F4F248}" type="slidenum">
              <a:rPr lang="en-US" smtClean="0"/>
              <a:t>‹#›</a:t>
            </a:fld>
            <a:endParaRPr lang="en-US"/>
          </a:p>
        </p:txBody>
      </p:sp>
    </p:spTree>
    <p:extLst>
      <p:ext uri="{BB962C8B-B14F-4D97-AF65-F5344CB8AC3E}">
        <p14:creationId xmlns:p14="http://schemas.microsoft.com/office/powerpoint/2010/main" val="1253169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9EB380-04E3-44CE-937B-AB2BF4F4F248}" type="slidenum">
              <a:rPr lang="en-US" smtClean="0"/>
              <a:t>3</a:t>
            </a:fld>
            <a:endParaRPr lang="en-US"/>
          </a:p>
        </p:txBody>
      </p:sp>
    </p:spTree>
    <p:extLst>
      <p:ext uri="{BB962C8B-B14F-4D97-AF65-F5344CB8AC3E}">
        <p14:creationId xmlns:p14="http://schemas.microsoft.com/office/powerpoint/2010/main" val="354225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9EB380-04E3-44CE-937B-AB2BF4F4F248}" type="slidenum">
              <a:rPr lang="en-US" smtClean="0"/>
              <a:t>5</a:t>
            </a:fld>
            <a:endParaRPr lang="en-US"/>
          </a:p>
        </p:txBody>
      </p:sp>
    </p:spTree>
    <p:extLst>
      <p:ext uri="{BB962C8B-B14F-4D97-AF65-F5344CB8AC3E}">
        <p14:creationId xmlns:p14="http://schemas.microsoft.com/office/powerpoint/2010/main" val="354225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dates will change due to precession aka conical movement of earth axis. One complete rotation of axis completes in 25800 years. This means in every 12900 years, the equinox and </a:t>
            </a:r>
            <a:r>
              <a:rPr lang="en-US" dirty="0" err="1" smtClean="0"/>
              <a:t>solistice</a:t>
            </a:r>
            <a:r>
              <a:rPr lang="en-US" dirty="0" smtClean="0"/>
              <a:t> would shift by 6 months. Shift of equinox/</a:t>
            </a:r>
            <a:r>
              <a:rPr lang="en-US" dirty="0" err="1" smtClean="0"/>
              <a:t>solistice</a:t>
            </a:r>
            <a:r>
              <a:rPr lang="en-US" dirty="0" smtClean="0"/>
              <a:t> 20 min per year which is the difference between sidereal year</a:t>
            </a:r>
            <a:r>
              <a:rPr lang="en-US" baseline="0" dirty="0" smtClean="0"/>
              <a:t> and tropical year (365d*24h*60m/25800y = 20 min per year)</a:t>
            </a:r>
            <a:endParaRPr lang="en-US" dirty="0" smtClean="0"/>
          </a:p>
          <a:p>
            <a:r>
              <a:rPr lang="en-US" dirty="0" smtClean="0"/>
              <a:t>Sidereal year takes</a:t>
            </a:r>
            <a:r>
              <a:rPr lang="en-US" baseline="0" dirty="0" smtClean="0"/>
              <a:t> star as reference and is 20 min longer than solar or tropical year</a:t>
            </a:r>
            <a:endParaRPr lang="en-US" dirty="0"/>
          </a:p>
        </p:txBody>
      </p:sp>
      <p:sp>
        <p:nvSpPr>
          <p:cNvPr id="4" name="Slide Number Placeholder 3"/>
          <p:cNvSpPr>
            <a:spLocks noGrp="1"/>
          </p:cNvSpPr>
          <p:nvPr>
            <p:ph type="sldNum" sz="quarter" idx="10"/>
          </p:nvPr>
        </p:nvSpPr>
        <p:spPr/>
        <p:txBody>
          <a:bodyPr/>
          <a:lstStyle/>
          <a:p>
            <a:fld id="{D99EB380-04E3-44CE-937B-AB2BF4F4F248}" type="slidenum">
              <a:rPr lang="en-US" smtClean="0"/>
              <a:t>7</a:t>
            </a:fld>
            <a:endParaRPr lang="en-US"/>
          </a:p>
        </p:txBody>
      </p:sp>
    </p:spTree>
    <p:extLst>
      <p:ext uri="{BB962C8B-B14F-4D97-AF65-F5344CB8AC3E}">
        <p14:creationId xmlns:p14="http://schemas.microsoft.com/office/powerpoint/2010/main" val="2986342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1CE17BDE-80CA-46CA-B317-2E46769602D4}" type="datetimeFigureOut">
              <a:rPr lang="en-US" smtClean="0"/>
              <a:t>7/20/2022</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F20F2FD0-53BA-4C83-8CB8-B1227F4FCC84}" type="slidenum">
              <a:rPr lang="en-US" smtClean="0"/>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CE17BDE-80CA-46CA-B317-2E46769602D4}" type="datetimeFigureOut">
              <a:rPr lang="en-US" smtClean="0"/>
              <a:t>7/20/2022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20F2FD0-53BA-4C83-8CB8-B1227F4FCC8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CE17BDE-80CA-46CA-B317-2E46769602D4}" type="datetimeFigureOut">
              <a:rPr lang="en-US" smtClean="0"/>
              <a:t>7/20/2022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20F2FD0-53BA-4C83-8CB8-B1227F4FCC8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CE17BDE-80CA-46CA-B317-2E46769602D4}" type="datetimeFigureOut">
              <a:rPr lang="en-US" smtClean="0"/>
              <a:t>7/20/2022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20F2FD0-53BA-4C83-8CB8-B1227F4FCC8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1CE17BDE-80CA-46CA-B317-2E46769602D4}" type="datetimeFigureOut">
              <a:rPr lang="en-US" smtClean="0"/>
              <a:t>7/20/2022</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F20F2FD0-53BA-4C83-8CB8-B1227F4FCC84}" type="slidenum">
              <a:rPr lang="en-US" smtClean="0"/>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CE17BDE-80CA-46CA-B317-2E46769602D4}" type="datetimeFigureOut">
              <a:rPr lang="en-US" smtClean="0"/>
              <a:t>7/20/2022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F20F2FD0-53BA-4C83-8CB8-B1227F4FCC84}" type="slidenum">
              <a:rPr lang="en-US" smtClean="0"/>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CE17BDE-80CA-46CA-B317-2E46769602D4}" type="datetimeFigureOut">
              <a:rPr lang="en-US" smtClean="0"/>
              <a:t>7/20/2022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F20F2FD0-53BA-4C83-8CB8-B1227F4FCC8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CE17BDE-80CA-46CA-B317-2E46769602D4}" type="datetimeFigureOut">
              <a:rPr lang="en-US" smtClean="0"/>
              <a:t>7/20/2022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F20F2FD0-53BA-4C83-8CB8-B1227F4FCC84}" type="slidenum">
              <a:rPr lang="en-US" smtClean="0"/>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CE17BDE-80CA-46CA-B317-2E46769602D4}" type="datetimeFigureOut">
              <a:rPr lang="en-US" smtClean="0"/>
              <a:t>7/20/2022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F20F2FD0-53BA-4C83-8CB8-B1227F4FCC8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1CE17BDE-80CA-46CA-B317-2E46769602D4}" type="datetimeFigureOut">
              <a:rPr lang="en-US" smtClean="0"/>
              <a:t>7/20/2022</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F20F2FD0-53BA-4C83-8CB8-B1227F4FCC84}" type="slidenum">
              <a:rPr lang="en-US" smtClean="0"/>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1CE17BDE-80CA-46CA-B317-2E46769602D4}" type="datetimeFigureOut">
              <a:rPr lang="en-US" smtClean="0"/>
              <a:t>7/20/2022</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F20F2FD0-53BA-4C83-8CB8-B1227F4FCC84}" type="slidenum">
              <a:rPr lang="en-US" smtClean="0"/>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1CE17BDE-80CA-46CA-B317-2E46769602D4}" type="datetimeFigureOut">
              <a:rPr lang="en-US" smtClean="0"/>
              <a:t>7/20/2022</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F20F2FD0-53BA-4C83-8CB8-B1227F4FCC84}" type="slidenum">
              <a:rPr lang="en-US" smtClean="0"/>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600" b="1" dirty="0" smtClean="0"/>
              <a:t>The Science </a:t>
            </a:r>
            <a:r>
              <a:rPr lang="en-US" sz="2600" b="1" dirty="0" smtClean="0"/>
              <a:t>debate #6</a:t>
            </a:r>
            <a:endParaRPr lang="en-US" sz="2600" b="1" dirty="0"/>
          </a:p>
        </p:txBody>
      </p:sp>
      <p:sp>
        <p:nvSpPr>
          <p:cNvPr id="3" name="Subtitle 2"/>
          <p:cNvSpPr>
            <a:spLocks noGrp="1"/>
          </p:cNvSpPr>
          <p:nvPr>
            <p:ph type="subTitle" idx="1"/>
          </p:nvPr>
        </p:nvSpPr>
        <p:spPr/>
        <p:txBody>
          <a:bodyPr>
            <a:normAutofit/>
          </a:bodyPr>
          <a:lstStyle/>
          <a:p>
            <a:r>
              <a:rPr lang="en-US" sz="2000" dirty="0" smtClean="0"/>
              <a:t>by Satish</a:t>
            </a:r>
            <a:endParaRPr lang="en-US"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457200"/>
            <a:ext cx="3458498" cy="2013047"/>
          </a:xfrm>
          <a:prstGeom prst="rect">
            <a:avLst/>
          </a:prstGeom>
        </p:spPr>
      </p:pic>
    </p:spTree>
    <p:extLst>
      <p:ext uri="{BB962C8B-B14F-4D97-AF65-F5344CB8AC3E}">
        <p14:creationId xmlns:p14="http://schemas.microsoft.com/office/powerpoint/2010/main" val="23360594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27994" y="482025"/>
            <a:ext cx="1220206" cy="584775"/>
          </a:xfrm>
          <a:prstGeom prst="rect">
            <a:avLst/>
          </a:prstGeom>
          <a:noFill/>
        </p:spPr>
        <p:txBody>
          <a:bodyPr wrap="none" rtlCol="0">
            <a:spAutoFit/>
          </a:bodyPr>
          <a:lstStyle/>
          <a:p>
            <a:pPr>
              <a:spcBef>
                <a:spcPct val="0"/>
              </a:spcBef>
            </a:pPr>
            <a:r>
              <a:rPr lang="en-US" sz="3200" dirty="0" smtClean="0">
                <a:solidFill>
                  <a:schemeClr val="tx2"/>
                </a:solidFill>
                <a:latin typeface="+mj-lt"/>
                <a:ea typeface="+mj-ea"/>
                <a:cs typeface="+mj-cs"/>
              </a:rPr>
              <a:t>Tides</a:t>
            </a:r>
            <a:endParaRPr lang="en-US" sz="3200" dirty="0">
              <a:solidFill>
                <a:schemeClr val="tx2"/>
              </a:solidFill>
              <a:latin typeface="+mj-lt"/>
              <a:ea typeface="+mj-ea"/>
              <a:cs typeface="+mj-cs"/>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225631"/>
            <a:ext cx="838200" cy="941538"/>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277" y="1629858"/>
            <a:ext cx="8225523" cy="477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7104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52800" y="484541"/>
            <a:ext cx="2758704" cy="584775"/>
          </a:xfrm>
          <a:prstGeom prst="rect">
            <a:avLst/>
          </a:prstGeom>
          <a:noFill/>
        </p:spPr>
        <p:txBody>
          <a:bodyPr wrap="none" rtlCol="0">
            <a:spAutoFit/>
          </a:bodyPr>
          <a:lstStyle/>
          <a:p>
            <a:pPr>
              <a:spcBef>
                <a:spcPct val="0"/>
              </a:spcBef>
            </a:pPr>
            <a:r>
              <a:rPr lang="en-US" sz="3200" dirty="0" smtClean="0">
                <a:solidFill>
                  <a:schemeClr val="tx2"/>
                </a:solidFill>
                <a:latin typeface="+mj-lt"/>
                <a:ea typeface="+mj-ea"/>
                <a:cs typeface="+mj-cs"/>
              </a:rPr>
              <a:t>Moon wobble</a:t>
            </a:r>
            <a:endParaRPr lang="en-US" sz="3200" dirty="0">
              <a:solidFill>
                <a:schemeClr val="tx2"/>
              </a:solidFill>
              <a:latin typeface="+mj-lt"/>
              <a:ea typeface="+mj-ea"/>
              <a:cs typeface="+mj-cs"/>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225631"/>
            <a:ext cx="838200" cy="941538"/>
          </a:xfrm>
          <a:prstGeom prst="rect">
            <a:avLst/>
          </a:prstGeom>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927" y="2327274"/>
            <a:ext cx="8649473" cy="28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30083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24200" y="484541"/>
            <a:ext cx="3241785" cy="584775"/>
          </a:xfrm>
          <a:prstGeom prst="rect">
            <a:avLst/>
          </a:prstGeom>
          <a:noFill/>
        </p:spPr>
        <p:txBody>
          <a:bodyPr wrap="none" rtlCol="0">
            <a:spAutoFit/>
          </a:bodyPr>
          <a:lstStyle/>
          <a:p>
            <a:pPr>
              <a:spcBef>
                <a:spcPct val="0"/>
              </a:spcBef>
            </a:pPr>
            <a:r>
              <a:rPr lang="en-US" sz="3200" dirty="0" smtClean="0">
                <a:solidFill>
                  <a:schemeClr val="tx2"/>
                </a:solidFill>
                <a:latin typeface="+mj-lt"/>
                <a:ea typeface="+mj-ea"/>
                <a:cs typeface="+mj-cs"/>
              </a:rPr>
              <a:t>Global warming</a:t>
            </a:r>
            <a:endParaRPr lang="en-US" sz="3200" dirty="0">
              <a:solidFill>
                <a:schemeClr val="tx2"/>
              </a:solidFill>
              <a:latin typeface="+mj-lt"/>
              <a:ea typeface="+mj-ea"/>
              <a:cs typeface="+mj-cs"/>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225631"/>
            <a:ext cx="838200" cy="941538"/>
          </a:xfrm>
          <a:prstGeom prst="rect">
            <a:avLst/>
          </a:prstGeom>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0627" y="1524000"/>
            <a:ext cx="5930763" cy="5105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74817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1600200"/>
            <a:ext cx="6680818" cy="4937125"/>
          </a:xfrm>
        </p:spPr>
      </p:pic>
      <p:sp>
        <p:nvSpPr>
          <p:cNvPr id="6" name="TextBox 5"/>
          <p:cNvSpPr txBox="1"/>
          <p:nvPr/>
        </p:nvSpPr>
        <p:spPr>
          <a:xfrm>
            <a:off x="2133600" y="5486400"/>
            <a:ext cx="5260736" cy="461665"/>
          </a:xfrm>
          <a:prstGeom prst="rect">
            <a:avLst/>
          </a:prstGeom>
          <a:noFill/>
        </p:spPr>
        <p:txBody>
          <a:bodyPr wrap="none" rtlCol="0">
            <a:spAutoFit/>
          </a:bodyPr>
          <a:lstStyle/>
          <a:p>
            <a:r>
              <a:rPr lang="en-US" sz="2400" dirty="0" smtClean="0">
                <a:solidFill>
                  <a:schemeClr val="bg1"/>
                </a:solidFill>
              </a:rPr>
              <a:t>Will season calendar  ever change?</a:t>
            </a:r>
            <a:endParaRPr lang="en-US" sz="2400" dirty="0">
              <a:solidFill>
                <a:schemeClr val="bg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7200" y="225631"/>
            <a:ext cx="838200" cy="941538"/>
          </a:xfrm>
          <a:prstGeom prst="rect">
            <a:avLst/>
          </a:prstGeom>
        </p:spPr>
      </p:pic>
      <p:sp>
        <p:nvSpPr>
          <p:cNvPr id="8" name="Title 1"/>
          <p:cNvSpPr>
            <a:spLocks noGrp="1"/>
          </p:cNvSpPr>
          <p:nvPr>
            <p:ph type="title"/>
          </p:nvPr>
        </p:nvSpPr>
        <p:spPr>
          <a:xfrm>
            <a:off x="457200" y="253536"/>
            <a:ext cx="8229600" cy="1143000"/>
          </a:xfrm>
        </p:spPr>
        <p:txBody>
          <a:bodyPr>
            <a:normAutofit/>
          </a:bodyPr>
          <a:lstStyle/>
          <a:p>
            <a:pPr algn="l"/>
            <a:r>
              <a:rPr lang="en-US" sz="3200" dirty="0" smtClean="0"/>
              <a:t>Debate #6</a:t>
            </a:r>
            <a:endParaRPr lang="en-US" sz="3200" dirty="0"/>
          </a:p>
        </p:txBody>
      </p:sp>
    </p:spTree>
    <p:extLst>
      <p:ext uri="{BB962C8B-B14F-4D97-AF65-F5344CB8AC3E}">
        <p14:creationId xmlns:p14="http://schemas.microsoft.com/office/powerpoint/2010/main" val="30898371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7200" y="225631"/>
            <a:ext cx="838200" cy="941538"/>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0"/>
            <a:ext cx="8543924"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a:spLocks noGrp="1"/>
          </p:cNvSpPr>
          <p:nvPr>
            <p:ph type="title"/>
          </p:nvPr>
        </p:nvSpPr>
        <p:spPr>
          <a:xfrm>
            <a:off x="457200" y="381658"/>
            <a:ext cx="8229600" cy="685142"/>
          </a:xfrm>
        </p:spPr>
        <p:txBody>
          <a:bodyPr>
            <a:noAutofit/>
          </a:bodyPr>
          <a:lstStyle/>
          <a:p>
            <a:pPr algn="ctr"/>
            <a:r>
              <a:rPr lang="en-US" sz="3200" dirty="0" smtClean="0"/>
              <a:t>History of calendar</a:t>
            </a:r>
            <a:endParaRPr lang="en-US" sz="2400" dirty="0"/>
          </a:p>
        </p:txBody>
      </p:sp>
    </p:spTree>
    <p:extLst>
      <p:ext uri="{BB962C8B-B14F-4D97-AF65-F5344CB8AC3E}">
        <p14:creationId xmlns:p14="http://schemas.microsoft.com/office/powerpoint/2010/main" val="400272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1" y="1483564"/>
            <a:ext cx="6963242" cy="5145836"/>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7200" y="225631"/>
            <a:ext cx="838200" cy="941538"/>
          </a:xfrm>
          <a:prstGeom prst="rect">
            <a:avLst/>
          </a:prstGeom>
        </p:spPr>
      </p:pic>
      <p:sp>
        <p:nvSpPr>
          <p:cNvPr id="8" name="Title 1"/>
          <p:cNvSpPr>
            <a:spLocks noGrp="1"/>
          </p:cNvSpPr>
          <p:nvPr>
            <p:ph type="title"/>
          </p:nvPr>
        </p:nvSpPr>
        <p:spPr>
          <a:xfrm>
            <a:off x="685800" y="532633"/>
            <a:ext cx="8229600" cy="634536"/>
          </a:xfrm>
        </p:spPr>
        <p:txBody>
          <a:bodyPr>
            <a:normAutofit/>
          </a:bodyPr>
          <a:lstStyle/>
          <a:p>
            <a:pPr algn="ctr"/>
            <a:r>
              <a:rPr lang="en-US" sz="3200" dirty="0" smtClean="0"/>
              <a:t>Seasons</a:t>
            </a:r>
            <a:endParaRPr lang="en-US" sz="3200" dirty="0"/>
          </a:p>
        </p:txBody>
      </p:sp>
    </p:spTree>
    <p:extLst>
      <p:ext uri="{BB962C8B-B14F-4D97-AF65-F5344CB8AC3E}">
        <p14:creationId xmlns:p14="http://schemas.microsoft.com/office/powerpoint/2010/main" val="33867558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3368" y="1524000"/>
            <a:ext cx="6717632" cy="5105400"/>
          </a:xfrm>
          <a:prstGeom prst="rect">
            <a:avLst/>
          </a:prstGeom>
        </p:spPr>
      </p:pic>
      <p:sp>
        <p:nvSpPr>
          <p:cNvPr id="7" name="Freeform 6"/>
          <p:cNvSpPr/>
          <p:nvPr/>
        </p:nvSpPr>
        <p:spPr>
          <a:xfrm>
            <a:off x="3161864" y="3505008"/>
            <a:ext cx="267136" cy="228792"/>
          </a:xfrm>
          <a:custGeom>
            <a:avLst/>
            <a:gdLst>
              <a:gd name="connsiteX0" fmla="*/ 0 w 402620"/>
              <a:gd name="connsiteY0" fmla="*/ 159552 h 236933"/>
              <a:gd name="connsiteX1" fmla="*/ 254442 w 402620"/>
              <a:gd name="connsiteY1" fmla="*/ 526 h 236933"/>
              <a:gd name="connsiteX2" fmla="*/ 389614 w 402620"/>
              <a:gd name="connsiteY2" fmla="*/ 207260 h 236933"/>
              <a:gd name="connsiteX3" fmla="*/ 389614 w 402620"/>
              <a:gd name="connsiteY3" fmla="*/ 231114 h 236933"/>
            </a:gdLst>
            <a:ahLst/>
            <a:cxnLst>
              <a:cxn ang="0">
                <a:pos x="connsiteX0" y="connsiteY0"/>
              </a:cxn>
              <a:cxn ang="0">
                <a:pos x="connsiteX1" y="connsiteY1"/>
              </a:cxn>
              <a:cxn ang="0">
                <a:pos x="connsiteX2" y="connsiteY2"/>
              </a:cxn>
              <a:cxn ang="0">
                <a:pos x="connsiteX3" y="connsiteY3"/>
              </a:cxn>
            </a:cxnLst>
            <a:rect l="l" t="t" r="r" b="b"/>
            <a:pathLst>
              <a:path w="402620" h="236933">
                <a:moveTo>
                  <a:pt x="0" y="159552"/>
                </a:moveTo>
                <a:cubicBezTo>
                  <a:pt x="94753" y="76063"/>
                  <a:pt x="189506" y="-7425"/>
                  <a:pt x="254442" y="526"/>
                </a:cubicBezTo>
                <a:cubicBezTo>
                  <a:pt x="319378" y="8477"/>
                  <a:pt x="367085" y="168829"/>
                  <a:pt x="389614" y="207260"/>
                </a:cubicBezTo>
                <a:cubicBezTo>
                  <a:pt x="412143" y="245691"/>
                  <a:pt x="400878" y="238402"/>
                  <a:pt x="389614" y="231114"/>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 name="TextBox 8"/>
          <p:cNvSpPr txBox="1"/>
          <p:nvPr/>
        </p:nvSpPr>
        <p:spPr>
          <a:xfrm>
            <a:off x="3132117" y="3103602"/>
            <a:ext cx="570990" cy="369332"/>
          </a:xfrm>
          <a:prstGeom prst="rect">
            <a:avLst/>
          </a:prstGeom>
          <a:noFill/>
        </p:spPr>
        <p:txBody>
          <a:bodyPr wrap="none" rtlCol="0">
            <a:spAutoFit/>
          </a:bodyPr>
          <a:lstStyle/>
          <a:p>
            <a:r>
              <a:rPr lang="en-US" sz="1400" dirty="0" smtClean="0">
                <a:solidFill>
                  <a:srgbClr val="FFC000"/>
                </a:solidFill>
              </a:rPr>
              <a:t>23.5</a:t>
            </a:r>
            <a:r>
              <a:rPr lang="en-US" dirty="0" smtClean="0">
                <a:solidFill>
                  <a:srgbClr val="FFC000"/>
                </a:solidFill>
              </a:rPr>
              <a:t>˚</a:t>
            </a:r>
            <a:endParaRPr lang="en-US" dirty="0">
              <a:solidFill>
                <a:srgbClr val="FFC000"/>
              </a:solidFill>
            </a:endParaRPr>
          </a:p>
        </p:txBody>
      </p:sp>
      <p:cxnSp>
        <p:nvCxnSpPr>
          <p:cNvPr id="11" name="Straight Connector 10"/>
          <p:cNvCxnSpPr/>
          <p:nvPr/>
        </p:nvCxnSpPr>
        <p:spPr>
          <a:xfrm flipH="1">
            <a:off x="1446927" y="4343400"/>
            <a:ext cx="3429874" cy="0"/>
          </a:xfrm>
          <a:prstGeom prst="line">
            <a:avLst/>
          </a:prstGeom>
          <a:ln w="254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5" name="Freeform 14"/>
          <p:cNvSpPr/>
          <p:nvPr/>
        </p:nvSpPr>
        <p:spPr>
          <a:xfrm rot="17108143">
            <a:off x="2433091" y="4118104"/>
            <a:ext cx="223774" cy="192285"/>
          </a:xfrm>
          <a:custGeom>
            <a:avLst/>
            <a:gdLst>
              <a:gd name="connsiteX0" fmla="*/ 0 w 402620"/>
              <a:gd name="connsiteY0" fmla="*/ 159552 h 236933"/>
              <a:gd name="connsiteX1" fmla="*/ 254442 w 402620"/>
              <a:gd name="connsiteY1" fmla="*/ 526 h 236933"/>
              <a:gd name="connsiteX2" fmla="*/ 389614 w 402620"/>
              <a:gd name="connsiteY2" fmla="*/ 207260 h 236933"/>
              <a:gd name="connsiteX3" fmla="*/ 389614 w 402620"/>
              <a:gd name="connsiteY3" fmla="*/ 231114 h 236933"/>
            </a:gdLst>
            <a:ahLst/>
            <a:cxnLst>
              <a:cxn ang="0">
                <a:pos x="connsiteX0" y="connsiteY0"/>
              </a:cxn>
              <a:cxn ang="0">
                <a:pos x="connsiteX1" y="connsiteY1"/>
              </a:cxn>
              <a:cxn ang="0">
                <a:pos x="connsiteX2" y="connsiteY2"/>
              </a:cxn>
              <a:cxn ang="0">
                <a:pos x="connsiteX3" y="connsiteY3"/>
              </a:cxn>
            </a:cxnLst>
            <a:rect l="l" t="t" r="r" b="b"/>
            <a:pathLst>
              <a:path w="402620" h="236933">
                <a:moveTo>
                  <a:pt x="0" y="159552"/>
                </a:moveTo>
                <a:cubicBezTo>
                  <a:pt x="94753" y="76063"/>
                  <a:pt x="189506" y="-7425"/>
                  <a:pt x="254442" y="526"/>
                </a:cubicBezTo>
                <a:cubicBezTo>
                  <a:pt x="319378" y="8477"/>
                  <a:pt x="367085" y="168829"/>
                  <a:pt x="389614" y="207260"/>
                </a:cubicBezTo>
                <a:cubicBezTo>
                  <a:pt x="412143" y="245691"/>
                  <a:pt x="400878" y="238402"/>
                  <a:pt x="389614" y="231114"/>
                </a:cubicBezTo>
              </a:path>
            </a:pathLst>
          </a:cu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16" name="TextBox 15"/>
          <p:cNvSpPr txBox="1"/>
          <p:nvPr/>
        </p:nvSpPr>
        <p:spPr>
          <a:xfrm>
            <a:off x="1791210" y="3896471"/>
            <a:ext cx="570990" cy="369332"/>
          </a:xfrm>
          <a:prstGeom prst="rect">
            <a:avLst/>
          </a:prstGeom>
          <a:noFill/>
        </p:spPr>
        <p:txBody>
          <a:bodyPr wrap="none" rtlCol="0">
            <a:spAutoFit/>
          </a:bodyPr>
          <a:lstStyle/>
          <a:p>
            <a:r>
              <a:rPr lang="en-US" sz="1400" dirty="0" smtClean="0">
                <a:solidFill>
                  <a:schemeClr val="tx1">
                    <a:lumMod val="95000"/>
                    <a:lumOff val="5000"/>
                  </a:schemeClr>
                </a:solidFill>
              </a:rPr>
              <a:t>23.5</a:t>
            </a:r>
            <a:r>
              <a:rPr lang="en-US" dirty="0" smtClean="0">
                <a:solidFill>
                  <a:schemeClr val="tx1">
                    <a:lumMod val="95000"/>
                    <a:lumOff val="5000"/>
                  </a:schemeClr>
                </a:solidFill>
              </a:rPr>
              <a:t>˚</a:t>
            </a:r>
            <a:endParaRPr lang="en-US" dirty="0">
              <a:solidFill>
                <a:schemeClr val="tx1">
                  <a:lumMod val="95000"/>
                  <a:lumOff val="5000"/>
                </a:schemeClr>
              </a:solidFill>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7200" y="225631"/>
            <a:ext cx="838200" cy="941538"/>
          </a:xfrm>
          <a:prstGeom prst="rect">
            <a:avLst/>
          </a:prstGeom>
        </p:spPr>
      </p:pic>
    </p:spTree>
    <p:extLst>
      <p:ext uri="{BB962C8B-B14F-4D97-AF65-F5344CB8AC3E}">
        <p14:creationId xmlns:p14="http://schemas.microsoft.com/office/powerpoint/2010/main" val="398178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5" grpId="0" animBg="1"/>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1494867"/>
            <a:ext cx="6781800" cy="5096211"/>
          </a:xfrm>
          <a:prstGeom prst="rect">
            <a:avLst/>
          </a:prstGeom>
        </p:spPr>
      </p:pic>
      <p:sp>
        <p:nvSpPr>
          <p:cNvPr id="5" name="Freeform 4"/>
          <p:cNvSpPr/>
          <p:nvPr/>
        </p:nvSpPr>
        <p:spPr>
          <a:xfrm rot="21191249">
            <a:off x="3017379" y="3748238"/>
            <a:ext cx="176052" cy="127972"/>
          </a:xfrm>
          <a:custGeom>
            <a:avLst/>
            <a:gdLst>
              <a:gd name="connsiteX0" fmla="*/ 0 w 402620"/>
              <a:gd name="connsiteY0" fmla="*/ 159552 h 236933"/>
              <a:gd name="connsiteX1" fmla="*/ 254442 w 402620"/>
              <a:gd name="connsiteY1" fmla="*/ 526 h 236933"/>
              <a:gd name="connsiteX2" fmla="*/ 389614 w 402620"/>
              <a:gd name="connsiteY2" fmla="*/ 207260 h 236933"/>
              <a:gd name="connsiteX3" fmla="*/ 389614 w 402620"/>
              <a:gd name="connsiteY3" fmla="*/ 231114 h 236933"/>
            </a:gdLst>
            <a:ahLst/>
            <a:cxnLst>
              <a:cxn ang="0">
                <a:pos x="connsiteX0" y="connsiteY0"/>
              </a:cxn>
              <a:cxn ang="0">
                <a:pos x="connsiteX1" y="connsiteY1"/>
              </a:cxn>
              <a:cxn ang="0">
                <a:pos x="connsiteX2" y="connsiteY2"/>
              </a:cxn>
              <a:cxn ang="0">
                <a:pos x="connsiteX3" y="connsiteY3"/>
              </a:cxn>
            </a:cxnLst>
            <a:rect l="l" t="t" r="r" b="b"/>
            <a:pathLst>
              <a:path w="402620" h="236933">
                <a:moveTo>
                  <a:pt x="0" y="159552"/>
                </a:moveTo>
                <a:cubicBezTo>
                  <a:pt x="94753" y="76063"/>
                  <a:pt x="189506" y="-7425"/>
                  <a:pt x="254442" y="526"/>
                </a:cubicBezTo>
                <a:cubicBezTo>
                  <a:pt x="319378" y="8477"/>
                  <a:pt x="367085" y="168829"/>
                  <a:pt x="389614" y="207260"/>
                </a:cubicBezTo>
                <a:cubicBezTo>
                  <a:pt x="412143" y="245691"/>
                  <a:pt x="400878" y="238402"/>
                  <a:pt x="389614" y="231114"/>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 name="TextBox 5"/>
          <p:cNvSpPr txBox="1"/>
          <p:nvPr/>
        </p:nvSpPr>
        <p:spPr>
          <a:xfrm>
            <a:off x="2895600" y="3364468"/>
            <a:ext cx="570990" cy="369332"/>
          </a:xfrm>
          <a:prstGeom prst="rect">
            <a:avLst/>
          </a:prstGeom>
          <a:noFill/>
        </p:spPr>
        <p:txBody>
          <a:bodyPr wrap="none" rtlCol="0">
            <a:spAutoFit/>
          </a:bodyPr>
          <a:lstStyle/>
          <a:p>
            <a:r>
              <a:rPr lang="en-US" sz="1400" dirty="0" smtClean="0">
                <a:solidFill>
                  <a:srgbClr val="FFC000"/>
                </a:solidFill>
              </a:rPr>
              <a:t>23.5</a:t>
            </a:r>
            <a:r>
              <a:rPr lang="en-US" dirty="0" smtClean="0">
                <a:solidFill>
                  <a:srgbClr val="FFC000"/>
                </a:solidFill>
              </a:rPr>
              <a:t>˚</a:t>
            </a:r>
            <a:endParaRPr lang="en-US" dirty="0">
              <a:solidFill>
                <a:srgbClr val="FFC000"/>
              </a:solidFill>
            </a:endParaRPr>
          </a:p>
        </p:txBody>
      </p:sp>
      <p:cxnSp>
        <p:nvCxnSpPr>
          <p:cNvPr id="7" name="Straight Connector 6"/>
          <p:cNvCxnSpPr/>
          <p:nvPr/>
        </p:nvCxnSpPr>
        <p:spPr>
          <a:xfrm flipH="1">
            <a:off x="1352805" y="4267200"/>
            <a:ext cx="3429000" cy="0"/>
          </a:xfrm>
          <a:prstGeom prst="line">
            <a:avLst/>
          </a:prstGeom>
          <a:ln w="254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8" name="Freeform 7"/>
          <p:cNvSpPr/>
          <p:nvPr/>
        </p:nvSpPr>
        <p:spPr>
          <a:xfrm rot="17108143" flipV="1">
            <a:off x="3433310" y="4297476"/>
            <a:ext cx="167983" cy="137510"/>
          </a:xfrm>
          <a:custGeom>
            <a:avLst/>
            <a:gdLst>
              <a:gd name="connsiteX0" fmla="*/ 0 w 402620"/>
              <a:gd name="connsiteY0" fmla="*/ 159552 h 236933"/>
              <a:gd name="connsiteX1" fmla="*/ 254442 w 402620"/>
              <a:gd name="connsiteY1" fmla="*/ 526 h 236933"/>
              <a:gd name="connsiteX2" fmla="*/ 389614 w 402620"/>
              <a:gd name="connsiteY2" fmla="*/ 207260 h 236933"/>
              <a:gd name="connsiteX3" fmla="*/ 389614 w 402620"/>
              <a:gd name="connsiteY3" fmla="*/ 231114 h 236933"/>
            </a:gdLst>
            <a:ahLst/>
            <a:cxnLst>
              <a:cxn ang="0">
                <a:pos x="connsiteX0" y="connsiteY0"/>
              </a:cxn>
              <a:cxn ang="0">
                <a:pos x="connsiteX1" y="connsiteY1"/>
              </a:cxn>
              <a:cxn ang="0">
                <a:pos x="connsiteX2" y="connsiteY2"/>
              </a:cxn>
              <a:cxn ang="0">
                <a:pos x="connsiteX3" y="connsiteY3"/>
              </a:cxn>
            </a:cxnLst>
            <a:rect l="l" t="t" r="r" b="b"/>
            <a:pathLst>
              <a:path w="402620" h="236933">
                <a:moveTo>
                  <a:pt x="0" y="159552"/>
                </a:moveTo>
                <a:cubicBezTo>
                  <a:pt x="94753" y="76063"/>
                  <a:pt x="189506" y="-7425"/>
                  <a:pt x="254442" y="526"/>
                </a:cubicBezTo>
                <a:cubicBezTo>
                  <a:pt x="319378" y="8477"/>
                  <a:pt x="367085" y="168829"/>
                  <a:pt x="389614" y="207260"/>
                </a:cubicBezTo>
                <a:cubicBezTo>
                  <a:pt x="412143" y="245691"/>
                  <a:pt x="400878" y="238402"/>
                  <a:pt x="389614" y="231114"/>
                </a:cubicBezTo>
              </a:path>
            </a:pathLst>
          </a:cu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9" name="TextBox 8"/>
          <p:cNvSpPr txBox="1"/>
          <p:nvPr/>
        </p:nvSpPr>
        <p:spPr>
          <a:xfrm>
            <a:off x="3581400" y="4202668"/>
            <a:ext cx="570990" cy="369332"/>
          </a:xfrm>
          <a:prstGeom prst="rect">
            <a:avLst/>
          </a:prstGeom>
          <a:noFill/>
        </p:spPr>
        <p:txBody>
          <a:bodyPr wrap="none" rtlCol="0">
            <a:spAutoFit/>
          </a:bodyPr>
          <a:lstStyle/>
          <a:p>
            <a:r>
              <a:rPr lang="en-US" sz="1400" dirty="0" smtClean="0">
                <a:solidFill>
                  <a:schemeClr val="tx1">
                    <a:lumMod val="95000"/>
                    <a:lumOff val="5000"/>
                  </a:schemeClr>
                </a:solidFill>
              </a:rPr>
              <a:t>23.5</a:t>
            </a:r>
            <a:r>
              <a:rPr lang="en-US" dirty="0" smtClean="0">
                <a:solidFill>
                  <a:schemeClr val="tx1">
                    <a:lumMod val="95000"/>
                    <a:lumOff val="5000"/>
                  </a:schemeClr>
                </a:solidFill>
              </a:rPr>
              <a:t>˚</a:t>
            </a:r>
            <a:endParaRPr lang="en-US" dirty="0">
              <a:solidFill>
                <a:schemeClr val="tx1">
                  <a:lumMod val="95000"/>
                  <a:lumOff val="5000"/>
                </a:schemeClr>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7200" y="225631"/>
            <a:ext cx="838200" cy="941538"/>
          </a:xfrm>
          <a:prstGeom prst="rect">
            <a:avLst/>
          </a:prstGeom>
        </p:spPr>
      </p:pic>
    </p:spTree>
    <p:extLst>
      <p:ext uri="{BB962C8B-B14F-4D97-AF65-F5344CB8AC3E}">
        <p14:creationId xmlns:p14="http://schemas.microsoft.com/office/powerpoint/2010/main" val="76903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0840"/>
            <a:ext cx="8229600" cy="785960"/>
          </a:xfrm>
        </p:spPr>
        <p:txBody>
          <a:bodyPr>
            <a:normAutofit/>
          </a:bodyPr>
          <a:lstStyle/>
          <a:p>
            <a:pPr algn="ctr"/>
            <a:r>
              <a:rPr lang="en-US" sz="3200" dirty="0" smtClean="0"/>
              <a:t>Precession</a:t>
            </a:r>
            <a:endParaRPr lang="en-US" sz="32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1501397"/>
            <a:ext cx="5618137" cy="4213603"/>
          </a:xfrm>
          <a:prstGeom prst="rect">
            <a:avLst/>
          </a:prstGeom>
        </p:spPr>
      </p:pic>
      <p:sp>
        <p:nvSpPr>
          <p:cNvPr id="3" name="TextBox 2"/>
          <p:cNvSpPr txBox="1"/>
          <p:nvPr/>
        </p:nvSpPr>
        <p:spPr>
          <a:xfrm>
            <a:off x="5334000" y="4604895"/>
            <a:ext cx="1752600" cy="307777"/>
          </a:xfrm>
          <a:prstGeom prst="rect">
            <a:avLst/>
          </a:prstGeom>
          <a:solidFill>
            <a:schemeClr val="accent2"/>
          </a:solidFill>
        </p:spPr>
        <p:txBody>
          <a:bodyPr wrap="square" rtlCol="0">
            <a:spAutoFit/>
          </a:bodyPr>
          <a:lstStyle/>
          <a:p>
            <a:r>
              <a:rPr lang="en-US" sz="1400" dirty="0" smtClean="0"/>
              <a:t>After 12900 years</a:t>
            </a:r>
            <a:endParaRPr lang="en-US" sz="1400" dirty="0"/>
          </a:p>
        </p:txBody>
      </p:sp>
      <p:sp>
        <p:nvSpPr>
          <p:cNvPr id="6" name="TextBox 5"/>
          <p:cNvSpPr txBox="1"/>
          <p:nvPr/>
        </p:nvSpPr>
        <p:spPr>
          <a:xfrm>
            <a:off x="1952634" y="4572000"/>
            <a:ext cx="2466966" cy="307777"/>
          </a:xfrm>
          <a:prstGeom prst="rect">
            <a:avLst/>
          </a:prstGeom>
          <a:solidFill>
            <a:schemeClr val="accent2"/>
          </a:solidFill>
        </p:spPr>
        <p:txBody>
          <a:bodyPr wrap="square" rtlCol="0">
            <a:spAutoFit/>
          </a:bodyPr>
          <a:lstStyle/>
          <a:p>
            <a:r>
              <a:rPr lang="en-US" sz="1400" dirty="0" smtClean="0"/>
              <a:t>Earth rotation axis in 2020</a:t>
            </a:r>
            <a:endParaRPr lang="en-US" sz="1400" dirty="0"/>
          </a:p>
        </p:txBody>
      </p:sp>
      <p:sp>
        <p:nvSpPr>
          <p:cNvPr id="7" name="TextBox 6"/>
          <p:cNvSpPr txBox="1"/>
          <p:nvPr/>
        </p:nvSpPr>
        <p:spPr>
          <a:xfrm>
            <a:off x="1873862" y="5791200"/>
            <a:ext cx="5898538" cy="338554"/>
          </a:xfrm>
          <a:prstGeom prst="rect">
            <a:avLst/>
          </a:prstGeom>
          <a:noFill/>
        </p:spPr>
        <p:txBody>
          <a:bodyPr wrap="square" rtlCol="0">
            <a:spAutoFit/>
          </a:bodyPr>
          <a:lstStyle/>
          <a:p>
            <a:r>
              <a:rPr lang="en-US" sz="1600" dirty="0" smtClean="0"/>
              <a:t>25800 years ~365 days of season shift = 365x24x60 min</a:t>
            </a:r>
          </a:p>
        </p:txBody>
      </p:sp>
      <p:sp>
        <p:nvSpPr>
          <p:cNvPr id="8" name="TextBox 7"/>
          <p:cNvSpPr txBox="1"/>
          <p:nvPr/>
        </p:nvSpPr>
        <p:spPr>
          <a:xfrm>
            <a:off x="694536" y="6153090"/>
            <a:ext cx="4868064" cy="338554"/>
          </a:xfrm>
          <a:prstGeom prst="rect">
            <a:avLst/>
          </a:prstGeom>
          <a:noFill/>
        </p:spPr>
        <p:txBody>
          <a:bodyPr wrap="none" rtlCol="0">
            <a:spAutoFit/>
          </a:bodyPr>
          <a:lstStyle/>
          <a:p>
            <a:r>
              <a:rPr lang="en-US" sz="1600" dirty="0"/>
              <a:t>1 year ~ 365x24x60/25800 = 20 min of season </a:t>
            </a:r>
            <a:r>
              <a:rPr lang="en-US" sz="1600" dirty="0" smtClean="0"/>
              <a:t>shift</a:t>
            </a:r>
            <a:endParaRPr lang="en-US" sz="1600" dirty="0"/>
          </a:p>
        </p:txBody>
      </p:sp>
      <p:sp>
        <p:nvSpPr>
          <p:cNvPr id="9" name="TextBox 8"/>
          <p:cNvSpPr txBox="1"/>
          <p:nvPr/>
        </p:nvSpPr>
        <p:spPr>
          <a:xfrm>
            <a:off x="5421690" y="6153090"/>
            <a:ext cx="2731710" cy="338554"/>
          </a:xfrm>
          <a:prstGeom prst="rect">
            <a:avLst/>
          </a:prstGeom>
          <a:noFill/>
        </p:spPr>
        <p:txBody>
          <a:bodyPr wrap="none" rtlCol="0">
            <a:spAutoFit/>
          </a:bodyPr>
          <a:lstStyle/>
          <a:p>
            <a:r>
              <a:rPr lang="en-US" sz="1600" dirty="0"/>
              <a:t>(Sidereal year – Solar year</a:t>
            </a:r>
            <a:r>
              <a:rPr lang="en-US" sz="1600" dirty="0" smtClean="0"/>
              <a:t>)</a:t>
            </a:r>
            <a:endParaRPr lang="en-US" sz="1600"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7200" y="225631"/>
            <a:ext cx="838200" cy="941538"/>
          </a:xfrm>
          <a:prstGeom prst="rect">
            <a:avLst/>
          </a:prstGeom>
        </p:spPr>
      </p:pic>
    </p:spTree>
    <p:extLst>
      <p:ext uri="{BB962C8B-B14F-4D97-AF65-F5344CB8AC3E}">
        <p14:creationId xmlns:p14="http://schemas.microsoft.com/office/powerpoint/2010/main" val="410731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225631"/>
            <a:ext cx="838200" cy="941538"/>
          </a:xfrm>
          <a:prstGeom prst="rect">
            <a:avLst/>
          </a:prstGeom>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25632"/>
            <a:ext cx="4070028" cy="6445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11168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8250" y="1525053"/>
            <a:ext cx="6762750" cy="5104347"/>
          </a:xfrm>
          <a:prstGeom prst="rect">
            <a:avLst/>
          </a:prstGeom>
        </p:spPr>
      </p:pic>
      <p:sp>
        <p:nvSpPr>
          <p:cNvPr id="5" name="TextBox 4"/>
          <p:cNvSpPr txBox="1"/>
          <p:nvPr/>
        </p:nvSpPr>
        <p:spPr>
          <a:xfrm>
            <a:off x="2825209" y="482025"/>
            <a:ext cx="2813591" cy="584775"/>
          </a:xfrm>
          <a:prstGeom prst="rect">
            <a:avLst/>
          </a:prstGeom>
          <a:noFill/>
        </p:spPr>
        <p:txBody>
          <a:bodyPr wrap="none" rtlCol="0">
            <a:spAutoFit/>
          </a:bodyPr>
          <a:lstStyle/>
          <a:p>
            <a:pPr>
              <a:spcBef>
                <a:spcPct val="0"/>
              </a:spcBef>
            </a:pPr>
            <a:r>
              <a:rPr lang="en-US" sz="3200" dirty="0">
                <a:solidFill>
                  <a:schemeClr val="tx2"/>
                </a:solidFill>
                <a:latin typeface="+mj-lt"/>
                <a:ea typeface="+mj-ea"/>
                <a:cs typeface="+mj-cs"/>
              </a:rPr>
              <a:t>Sidereal time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7200" y="225631"/>
            <a:ext cx="838200" cy="941538"/>
          </a:xfrm>
          <a:prstGeom prst="rect">
            <a:avLst/>
          </a:prstGeom>
        </p:spPr>
      </p:pic>
    </p:spTree>
    <p:extLst>
      <p:ext uri="{BB962C8B-B14F-4D97-AF65-F5344CB8AC3E}">
        <p14:creationId xmlns:p14="http://schemas.microsoft.com/office/powerpoint/2010/main" val="5169770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28477</TotalTime>
  <Words>157</Words>
  <Application>Microsoft Office PowerPoint</Application>
  <PresentationFormat>On-screen Show (4:3)</PresentationFormat>
  <Paragraphs>25</Paragraphs>
  <Slides>12</Slides>
  <Notes>3</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Foundry</vt:lpstr>
      <vt:lpstr>The Science debate #6</vt:lpstr>
      <vt:lpstr>Debate #6</vt:lpstr>
      <vt:lpstr>History of calendar</vt:lpstr>
      <vt:lpstr>Seasons</vt:lpstr>
      <vt:lpstr>PowerPoint Presentation</vt:lpstr>
      <vt:lpstr>PowerPoint Presentation</vt:lpstr>
      <vt:lpstr>Precession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Satish</dc:creator>
  <cp:lastModifiedBy>Satish</cp:lastModifiedBy>
  <cp:revision>493</cp:revision>
  <dcterms:created xsi:type="dcterms:W3CDTF">2017-04-27T06:21:05Z</dcterms:created>
  <dcterms:modified xsi:type="dcterms:W3CDTF">2022-07-20T15:36:13Z</dcterms:modified>
</cp:coreProperties>
</file>