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86" r:id="rId3"/>
    <p:sldId id="359" r:id="rId4"/>
    <p:sldId id="275" r:id="rId5"/>
    <p:sldId id="299" r:id="rId6"/>
    <p:sldId id="327" r:id="rId7"/>
    <p:sldId id="300" r:id="rId8"/>
    <p:sldId id="264" r:id="rId9"/>
    <p:sldId id="279" r:id="rId10"/>
    <p:sldId id="280" r:id="rId11"/>
    <p:sldId id="274" r:id="rId12"/>
    <p:sldId id="3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308" autoAdjust="0"/>
  </p:normalViewPr>
  <p:slideViewPr>
    <p:cSldViewPr>
      <p:cViewPr>
        <p:scale>
          <a:sx n="80" d="100"/>
          <a:sy n="80" d="100"/>
        </p:scale>
        <p:origin x="-1086" y="-72"/>
      </p:cViewPr>
      <p:guideLst>
        <p:guide orient="horz" pos="2160"/>
        <p:guide pos="2880"/>
      </p:guideLst>
    </p:cSldViewPr>
  </p:slideViewPr>
  <p:outlineViewPr>
    <p:cViewPr>
      <p:scale>
        <a:sx n="33" d="100"/>
        <a:sy n="33" d="100"/>
      </p:scale>
      <p:origin x="48" y="526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A6452C-3BB2-4249-AE7F-63B57C6C1621}" type="datetimeFigureOut">
              <a:rPr lang="en-US" smtClean="0"/>
              <a:t>11/23/2021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EB380-04E3-44CE-937B-AB2BF4F4F248}" type="slidenum">
              <a:rPr lang="en-US" smtClean="0"/>
              <a:t>‹#›</a:t>
            </a:fld>
            <a:endParaRPr lang="en-US"/>
          </a:p>
        </p:txBody>
      </p:sp>
    </p:spTree>
    <p:extLst>
      <p:ext uri="{BB962C8B-B14F-4D97-AF65-F5344CB8AC3E}">
        <p14:creationId xmlns:p14="http://schemas.microsoft.com/office/powerpoint/2010/main" val="125316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20th-century painting by </a:t>
            </a:r>
            <a:r>
              <a:rPr lang="en-US" sz="1200" b="0" i="0" kern="1200" dirty="0" err="1" smtClean="0">
                <a:solidFill>
                  <a:schemeClr val="tx1"/>
                </a:solidFill>
                <a:effectLst/>
                <a:latin typeface="+mn-lt"/>
                <a:ea typeface="+mn-ea"/>
                <a:cs typeface="+mn-cs"/>
              </a:rPr>
              <a:t>Jean-Léon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Huens</a:t>
            </a:r>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2</a:t>
            </a:fld>
            <a:endParaRPr lang="en-US"/>
          </a:p>
        </p:txBody>
      </p:sp>
    </p:spTree>
    <p:extLst>
      <p:ext uri="{BB962C8B-B14F-4D97-AF65-F5344CB8AC3E}">
        <p14:creationId xmlns:p14="http://schemas.microsoft.com/office/powerpoint/2010/main" val="238430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4</a:t>
            </a:fld>
            <a:endParaRPr lang="en-US"/>
          </a:p>
        </p:txBody>
      </p:sp>
    </p:spTree>
    <p:extLst>
      <p:ext uri="{BB962C8B-B14F-4D97-AF65-F5344CB8AC3E}">
        <p14:creationId xmlns:p14="http://schemas.microsoft.com/office/powerpoint/2010/main" val="238430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Geo centric model, only one phase</a:t>
            </a:r>
            <a:r>
              <a:rPr lang="en-US" baseline="0" dirty="0" smtClean="0"/>
              <a:t> of Venus can be observed. Galileo proved with his advanced Telescope that all phases of Venus can be viewed. Invention of Telescope is credited to </a:t>
            </a:r>
            <a:r>
              <a:rPr lang="en-US" sz="1200" b="0" i="0" kern="1200" dirty="0" smtClean="0">
                <a:solidFill>
                  <a:schemeClr val="tx1"/>
                </a:solidFill>
                <a:effectLst/>
                <a:latin typeface="+mn-lt"/>
                <a:ea typeface="+mn-ea"/>
                <a:cs typeface="+mn-cs"/>
              </a:rPr>
              <a:t>Hans </a:t>
            </a:r>
            <a:r>
              <a:rPr lang="en-US" sz="1200" b="0" i="0" kern="1200" dirty="0" err="1" smtClean="0">
                <a:solidFill>
                  <a:schemeClr val="tx1"/>
                </a:solidFill>
                <a:effectLst/>
                <a:latin typeface="+mn-lt"/>
                <a:ea typeface="+mn-ea"/>
                <a:cs typeface="+mn-cs"/>
              </a:rPr>
              <a:t>Lippershey</a:t>
            </a:r>
            <a:r>
              <a:rPr lang="en-US" sz="1200" b="0" i="0" kern="1200" dirty="0" smtClean="0">
                <a:solidFill>
                  <a:schemeClr val="tx1"/>
                </a:solidFill>
                <a:effectLst/>
                <a:latin typeface="+mn-lt"/>
                <a:ea typeface="+mn-ea"/>
                <a:cs typeface="+mn-cs"/>
              </a:rPr>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5</a:t>
            </a:fld>
            <a:endParaRPr lang="en-US"/>
          </a:p>
        </p:txBody>
      </p:sp>
    </p:spTree>
    <p:extLst>
      <p:ext uri="{BB962C8B-B14F-4D97-AF65-F5344CB8AC3E}">
        <p14:creationId xmlns:p14="http://schemas.microsoft.com/office/powerpoint/2010/main" val="77583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7</a:t>
            </a:fld>
            <a:endParaRPr lang="en-US"/>
          </a:p>
        </p:txBody>
      </p:sp>
    </p:spTree>
    <p:extLst>
      <p:ext uri="{BB962C8B-B14F-4D97-AF65-F5344CB8AC3E}">
        <p14:creationId xmlns:p14="http://schemas.microsoft.com/office/powerpoint/2010/main" val="238430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path of the planets about the sun is elliptical in shape, with the center of the sun being located at one focus. (The Law of Ellipses)</a:t>
            </a:r>
          </a:p>
          <a:p>
            <a:pPr lvl="0"/>
            <a:r>
              <a:rPr lang="en-US" sz="1200" kern="1200" dirty="0" smtClean="0">
                <a:solidFill>
                  <a:schemeClr val="tx1"/>
                </a:solidFill>
                <a:effectLst/>
                <a:latin typeface="+mn-lt"/>
                <a:ea typeface="+mn-ea"/>
                <a:cs typeface="+mn-cs"/>
              </a:rPr>
              <a:t>An imaginary line drawn from the center of the sun to the center of the planet will sweep out equal areas in equal intervals of time. (The Law of Equal Areas)</a:t>
            </a:r>
          </a:p>
          <a:p>
            <a:pPr lvl="0"/>
            <a:r>
              <a:rPr lang="en-US" sz="1200" kern="1200" dirty="0" smtClean="0">
                <a:solidFill>
                  <a:schemeClr val="tx1"/>
                </a:solidFill>
                <a:effectLst/>
                <a:latin typeface="+mn-lt"/>
                <a:ea typeface="+mn-ea"/>
                <a:cs typeface="+mn-cs"/>
              </a:rPr>
              <a:t>The ratio of the squares of the periods of any two planets is equal to the ratio of the cubes of their average distances from the sun. (The Law of Harmonies)</a:t>
            </a:r>
          </a:p>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8</a:t>
            </a:fld>
            <a:endParaRPr lang="en-US"/>
          </a:p>
        </p:txBody>
      </p:sp>
    </p:spTree>
    <p:extLst>
      <p:ext uri="{BB962C8B-B14F-4D97-AF65-F5344CB8AC3E}">
        <p14:creationId xmlns:p14="http://schemas.microsoft.com/office/powerpoint/2010/main" val="286470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path of the planets about the sun is elliptical in shape, with the center of the sun being located at one focus. (The Law of Ellipses)</a:t>
            </a:r>
          </a:p>
          <a:p>
            <a:pPr lvl="0"/>
            <a:r>
              <a:rPr lang="en-US" sz="1200" kern="1200" dirty="0" smtClean="0">
                <a:solidFill>
                  <a:schemeClr val="tx1"/>
                </a:solidFill>
                <a:effectLst/>
                <a:latin typeface="+mn-lt"/>
                <a:ea typeface="+mn-ea"/>
                <a:cs typeface="+mn-cs"/>
              </a:rPr>
              <a:t>An imaginary line drawn from the center of the sun to the center of the planet will sweep out equal areas in equal intervals of time. (The Law of Equal Areas)</a:t>
            </a:r>
          </a:p>
          <a:p>
            <a:pPr lvl="0"/>
            <a:r>
              <a:rPr lang="en-US" sz="1200" kern="1200" dirty="0" smtClean="0">
                <a:solidFill>
                  <a:schemeClr val="tx1"/>
                </a:solidFill>
                <a:effectLst/>
                <a:latin typeface="+mn-lt"/>
                <a:ea typeface="+mn-ea"/>
                <a:cs typeface="+mn-cs"/>
              </a:rPr>
              <a:t>The ratio of the squares of the periods of any two planets is equal to the ratio of the cubes of their average distances from the sun. (The Law of Harmonies)</a:t>
            </a:r>
          </a:p>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9</a:t>
            </a:fld>
            <a:endParaRPr lang="en-US"/>
          </a:p>
        </p:txBody>
      </p:sp>
    </p:spTree>
    <p:extLst>
      <p:ext uri="{BB962C8B-B14F-4D97-AF65-F5344CB8AC3E}">
        <p14:creationId xmlns:p14="http://schemas.microsoft.com/office/powerpoint/2010/main" val="286470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path of the planets about the sun is elliptical in shape, with the center of the sun being located at one focus. (The Law of Ellipses)</a:t>
            </a:r>
          </a:p>
          <a:p>
            <a:pPr lvl="0"/>
            <a:r>
              <a:rPr lang="en-US" sz="1200" kern="1200" dirty="0" smtClean="0">
                <a:solidFill>
                  <a:schemeClr val="tx1"/>
                </a:solidFill>
                <a:effectLst/>
                <a:latin typeface="+mn-lt"/>
                <a:ea typeface="+mn-ea"/>
                <a:cs typeface="+mn-cs"/>
              </a:rPr>
              <a:t>An imaginary line drawn from the center of the sun to the center of the planet will sweep out equal areas in equal intervals of time. (The Law of Equal Areas)</a:t>
            </a:r>
          </a:p>
          <a:p>
            <a:pPr lvl="0"/>
            <a:r>
              <a:rPr lang="en-US" sz="1200" kern="1200" dirty="0" smtClean="0">
                <a:solidFill>
                  <a:schemeClr val="tx1"/>
                </a:solidFill>
                <a:effectLst/>
                <a:latin typeface="+mn-lt"/>
                <a:ea typeface="+mn-ea"/>
                <a:cs typeface="+mn-cs"/>
              </a:rPr>
              <a:t>The ratio of the squares of the periods of any two planets is equal to the ratio of the cubes of their average distances from the sun. (The Law of Harmonies)</a:t>
            </a:r>
          </a:p>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10</a:t>
            </a:fld>
            <a:endParaRPr lang="en-US"/>
          </a:p>
        </p:txBody>
      </p:sp>
    </p:spTree>
    <p:extLst>
      <p:ext uri="{BB962C8B-B14F-4D97-AF65-F5344CB8AC3E}">
        <p14:creationId xmlns:p14="http://schemas.microsoft.com/office/powerpoint/2010/main" val="286470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EB380-04E3-44CE-937B-AB2BF4F4F248}" type="slidenum">
              <a:rPr lang="en-US" smtClean="0"/>
              <a:t>11</a:t>
            </a:fld>
            <a:endParaRPr lang="en-US"/>
          </a:p>
        </p:txBody>
      </p:sp>
    </p:spTree>
    <p:extLst>
      <p:ext uri="{BB962C8B-B14F-4D97-AF65-F5344CB8AC3E}">
        <p14:creationId xmlns:p14="http://schemas.microsoft.com/office/powerpoint/2010/main" val="2864704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CE17BDE-80CA-46CA-B317-2E46769602D4}" type="datetimeFigureOut">
              <a:rPr lang="en-US" smtClean="0"/>
              <a:t>11/23/2021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F20F2FD0-53BA-4C83-8CB8-B1227F4FCC84}"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17BDE-80CA-46CA-B317-2E46769602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F2FD0-53BA-4C83-8CB8-B1227F4FCC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E17BDE-80CA-46CA-B317-2E46769602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F2FD0-53BA-4C83-8CB8-B1227F4FCC84}"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E17BDE-80CA-46CA-B317-2E46769602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F2FD0-53BA-4C83-8CB8-B1227F4FCC84}"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CE17BDE-80CA-46CA-B317-2E46769602D4}" type="datetimeFigureOut">
              <a:rPr lang="en-US" smtClean="0"/>
              <a:t>11/23/2021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F20F2FD0-53BA-4C83-8CB8-B1227F4FCC84}"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CE17BDE-80CA-46CA-B317-2E46769602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F2FD0-53BA-4C83-8CB8-B1227F4FCC84}"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CE17BDE-80CA-46CA-B317-2E46769602D4}"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F2FD0-53BA-4C83-8CB8-B1227F4FCC84}"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E17BDE-80CA-46CA-B317-2E46769602D4}"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F2FD0-53BA-4C83-8CB8-B1227F4FCC84}"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17BDE-80CA-46CA-B317-2E46769602D4}"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F2FD0-53BA-4C83-8CB8-B1227F4FCC84}"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E17BDE-80CA-46CA-B317-2E46769602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F2FD0-53BA-4C83-8CB8-B1227F4FCC8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E17BDE-80CA-46CA-B317-2E46769602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F2FD0-53BA-4C83-8CB8-B1227F4FCC84}"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CE17BDE-80CA-46CA-B317-2E46769602D4}" type="datetimeFigureOut">
              <a:rPr lang="en-US" smtClean="0"/>
              <a:t>11/23/2021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20F2FD0-53BA-4C83-8CB8-B1227F4FCC84}"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youtu.be/7QDvKzY4aqA"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600" dirty="0" smtClean="0"/>
              <a:t>Science – Yesterday, Today &amp; </a:t>
            </a:r>
            <a:r>
              <a:rPr lang="en-US" sz="2600" dirty="0" smtClean="0"/>
              <a:t>Tomorrow</a:t>
            </a:r>
            <a:br>
              <a:rPr lang="en-US" sz="2600" dirty="0" smtClean="0"/>
            </a:br>
            <a:r>
              <a:rPr lang="en-US" sz="2600" dirty="0" smtClean="0"/>
              <a:t>session </a:t>
            </a:r>
            <a:r>
              <a:rPr lang="en-US" sz="2000" dirty="0" smtClean="0"/>
              <a:t>8</a:t>
            </a:r>
            <a:endParaRPr lang="en-US" sz="2000" dirty="0"/>
          </a:p>
        </p:txBody>
      </p:sp>
      <p:sp>
        <p:nvSpPr>
          <p:cNvPr id="3" name="Subtitle 2"/>
          <p:cNvSpPr>
            <a:spLocks noGrp="1"/>
          </p:cNvSpPr>
          <p:nvPr>
            <p:ph type="subTitle" idx="1"/>
          </p:nvPr>
        </p:nvSpPr>
        <p:spPr/>
        <p:txBody>
          <a:bodyPr/>
          <a:lstStyle/>
          <a:p>
            <a:r>
              <a:rPr lang="en-US" dirty="0" smtClean="0"/>
              <a:t>By Satish Kumar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1075700"/>
          </a:xfrm>
          <a:prstGeom prst="rect">
            <a:avLst/>
          </a:prstGeom>
        </p:spPr>
      </p:pic>
    </p:spTree>
    <p:extLst>
      <p:ext uri="{BB962C8B-B14F-4D97-AF65-F5344CB8AC3E}">
        <p14:creationId xmlns:p14="http://schemas.microsoft.com/office/powerpoint/2010/main" val="2336059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Kepler laws</a:t>
            </a:r>
            <a:endParaRPr lang="en-US" dirty="0"/>
          </a:p>
        </p:txBody>
      </p:sp>
      <p:sp>
        <p:nvSpPr>
          <p:cNvPr id="3" name="Content Placeholder 2"/>
          <p:cNvSpPr>
            <a:spLocks noGrp="1"/>
          </p:cNvSpPr>
          <p:nvPr>
            <p:ph sz="quarter" idx="1"/>
          </p:nvPr>
        </p:nvSpPr>
        <p:spPr/>
        <p:txBody>
          <a:bodyPr>
            <a:normAutofit/>
          </a:bodyPr>
          <a:lstStyle/>
          <a:p>
            <a:r>
              <a:rPr lang="en-US" sz="2400" dirty="0" smtClean="0"/>
              <a:t>Law of harmonies - The </a:t>
            </a:r>
            <a:r>
              <a:rPr lang="en-US" sz="2400" dirty="0"/>
              <a:t>ratio of the squares of the periods to the cubes of their average distances from the sun is the same for every one of the </a:t>
            </a:r>
            <a:r>
              <a:rPr lang="en-US" sz="2400" dirty="0" smtClean="0"/>
              <a:t>planets (T</a:t>
            </a:r>
            <a:r>
              <a:rPr lang="en-US" sz="2400" baseline="30000" dirty="0" smtClean="0"/>
              <a:t>2</a:t>
            </a:r>
            <a:r>
              <a:rPr lang="en-US" sz="2400" dirty="0" smtClean="0"/>
              <a:t>/R</a:t>
            </a:r>
            <a:r>
              <a:rPr lang="en-US" sz="2400" baseline="30000" dirty="0" smtClean="0"/>
              <a:t>3  </a:t>
            </a:r>
            <a:r>
              <a:rPr lang="en-US" sz="2400" dirty="0" smtClean="0"/>
              <a:t>is constant)</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2996126645"/>
              </p:ext>
            </p:extLst>
          </p:nvPr>
        </p:nvGraphicFramePr>
        <p:xfrm>
          <a:off x="228600" y="2971800"/>
          <a:ext cx="8686800" cy="3200400"/>
        </p:xfrm>
        <a:graphic>
          <a:graphicData uri="http://schemas.openxmlformats.org/drawingml/2006/table">
            <a:tbl>
              <a:tblPr firstRow="1" firstCol="1" bandRow="1">
                <a:tableStyleId>{5C22544A-7EE6-4342-B048-85BDC9FD1C3A}</a:tableStyleId>
              </a:tblPr>
              <a:tblGrid>
                <a:gridCol w="2171700"/>
                <a:gridCol w="2171700"/>
                <a:gridCol w="2171700"/>
                <a:gridCol w="2171700"/>
              </a:tblGrid>
              <a:tr h="554166">
                <a:tc>
                  <a:txBody>
                    <a:bodyPr/>
                    <a:lstStyle/>
                    <a:p>
                      <a:pPr marL="0" marR="0" algn="ctr">
                        <a:lnSpc>
                          <a:spcPct val="115000"/>
                        </a:lnSpc>
                        <a:spcBef>
                          <a:spcPts val="0"/>
                        </a:spcBef>
                        <a:spcAft>
                          <a:spcPts val="675"/>
                        </a:spcAft>
                      </a:pPr>
                      <a:r>
                        <a:rPr lang="en-US" sz="1100" dirty="0">
                          <a:effectLst/>
                        </a:rPr>
                        <a:t>Planet</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Period</a:t>
                      </a:r>
                      <a:br>
                        <a:rPr lang="en-US" sz="1100" dirty="0">
                          <a:effectLst/>
                        </a:rPr>
                      </a:br>
                      <a:r>
                        <a:rPr lang="en-US" sz="900" dirty="0">
                          <a:effectLst/>
                        </a:rPr>
                        <a:t>(</a:t>
                      </a:r>
                      <a:r>
                        <a:rPr lang="en-US" sz="900" dirty="0" err="1">
                          <a:effectLst/>
                        </a:rPr>
                        <a:t>yr</a:t>
                      </a:r>
                      <a:r>
                        <a:rPr lang="en-US" sz="900" dirty="0">
                          <a:effectLst/>
                        </a:rPr>
                        <a:t>)</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Average</a:t>
                      </a:r>
                      <a:br>
                        <a:rPr lang="en-US" sz="1100" dirty="0">
                          <a:effectLst/>
                        </a:rPr>
                      </a:br>
                      <a:r>
                        <a:rPr lang="en-US" sz="900" dirty="0">
                          <a:effectLst/>
                        </a:rPr>
                        <a:t>Distance (au)</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400" dirty="0">
                          <a:effectLst/>
                        </a:rPr>
                        <a:t>T</a:t>
                      </a:r>
                      <a:r>
                        <a:rPr lang="en-US" sz="1400" baseline="30000" dirty="0">
                          <a:effectLst/>
                        </a:rPr>
                        <a:t>2</a:t>
                      </a:r>
                      <a:r>
                        <a:rPr lang="en-US" sz="1400" dirty="0">
                          <a:effectLst/>
                        </a:rPr>
                        <a:t>/R</a:t>
                      </a:r>
                      <a:r>
                        <a:rPr lang="en-US" sz="1400" baseline="30000" dirty="0">
                          <a:effectLst/>
                        </a:rPr>
                        <a:t>3</a:t>
                      </a:r>
                      <a:r>
                        <a:rPr lang="en-US" sz="1100" dirty="0">
                          <a:effectLst/>
                        </a:rPr>
                        <a:t/>
                      </a:r>
                      <a:br>
                        <a:rPr lang="en-US" sz="1100" dirty="0">
                          <a:effectLst/>
                        </a:rPr>
                      </a:br>
                      <a:r>
                        <a:rPr lang="en-US" sz="900" dirty="0">
                          <a:effectLst/>
                        </a:rPr>
                        <a:t>(yr</a:t>
                      </a:r>
                      <a:r>
                        <a:rPr lang="en-US" sz="700" baseline="30000" dirty="0">
                          <a:effectLst/>
                        </a:rPr>
                        <a:t>2</a:t>
                      </a:r>
                      <a:r>
                        <a:rPr lang="en-US" sz="900" dirty="0">
                          <a:effectLst/>
                        </a:rPr>
                        <a:t>/au</a:t>
                      </a:r>
                      <a:r>
                        <a:rPr lang="en-US" sz="700" baseline="30000" dirty="0">
                          <a:effectLst/>
                        </a:rPr>
                        <a:t>3</a:t>
                      </a:r>
                      <a:r>
                        <a:rPr lang="en-US" sz="900" dirty="0">
                          <a:effectLst/>
                        </a:rPr>
                        <a:t>)</a:t>
                      </a:r>
                      <a:endParaRPr lang="en-US" sz="1100" dirty="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Mercury</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0.241</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0.39</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0.98</a:t>
                      </a:r>
                      <a:endParaRPr lang="en-US" sz="110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Venus</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.615</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0.72</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1.01</a:t>
                      </a:r>
                      <a:endParaRPr lang="en-US" sz="1100" dirty="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Earth</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1.00</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1.00</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1.00</a:t>
                      </a:r>
                      <a:endParaRPr lang="en-US" sz="1100" dirty="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Mars</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1.88</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1.52</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1.01</a:t>
                      </a:r>
                      <a:endParaRPr lang="en-US" sz="110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Jupiter</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11.8</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5.20</a:t>
                      </a:r>
                      <a:endParaRPr lang="en-US" sz="1100" dirty="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0.99</a:t>
                      </a:r>
                      <a:endParaRPr lang="en-US" sz="110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Saturn</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29.5</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9.54</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1.00</a:t>
                      </a:r>
                      <a:endParaRPr lang="en-US" sz="110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Uranus</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84.0</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19.18</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1.00</a:t>
                      </a:r>
                      <a:endParaRPr lang="en-US" sz="110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Neptune</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165</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30.06</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1.00</a:t>
                      </a:r>
                      <a:endParaRPr lang="en-US" sz="1100">
                        <a:effectLst/>
                        <a:latin typeface="Calibri"/>
                        <a:ea typeface="Times New Roman"/>
                        <a:cs typeface="Kartika"/>
                      </a:endParaRPr>
                    </a:p>
                  </a:txBody>
                  <a:tcPr marL="0" marR="0" marT="0" marB="0" anchor="ctr"/>
                </a:tc>
              </a:tr>
              <a:tr h="294026">
                <a:tc>
                  <a:txBody>
                    <a:bodyPr/>
                    <a:lstStyle/>
                    <a:p>
                      <a:pPr marL="0" marR="0" algn="ctr">
                        <a:lnSpc>
                          <a:spcPct val="115000"/>
                        </a:lnSpc>
                        <a:spcBef>
                          <a:spcPts val="0"/>
                        </a:spcBef>
                        <a:spcAft>
                          <a:spcPts val="675"/>
                        </a:spcAft>
                      </a:pPr>
                      <a:r>
                        <a:rPr lang="en-US" sz="1100">
                          <a:effectLst/>
                        </a:rPr>
                        <a:t>Pluto</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248</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a:effectLst/>
                        </a:rPr>
                        <a:t>39.44</a:t>
                      </a:r>
                      <a:endParaRPr lang="en-US" sz="1100">
                        <a:effectLst/>
                        <a:latin typeface="Calibri"/>
                        <a:ea typeface="Times New Roman"/>
                        <a:cs typeface="Kartika"/>
                      </a:endParaRPr>
                    </a:p>
                  </a:txBody>
                  <a:tcPr marL="0" marR="0" marT="0" marB="0" anchor="ctr"/>
                </a:tc>
                <a:tc>
                  <a:txBody>
                    <a:bodyPr/>
                    <a:lstStyle/>
                    <a:p>
                      <a:pPr marL="0" marR="0" algn="ctr">
                        <a:lnSpc>
                          <a:spcPct val="115000"/>
                        </a:lnSpc>
                        <a:spcBef>
                          <a:spcPts val="0"/>
                        </a:spcBef>
                        <a:spcAft>
                          <a:spcPts val="675"/>
                        </a:spcAft>
                      </a:pPr>
                      <a:r>
                        <a:rPr lang="en-US" sz="1100" dirty="0">
                          <a:effectLst/>
                        </a:rPr>
                        <a:t>1.00</a:t>
                      </a:r>
                      <a:endParaRPr lang="en-US" sz="1100" dirty="0">
                        <a:effectLst/>
                        <a:latin typeface="Calibri"/>
                        <a:ea typeface="Times New Roman"/>
                        <a:cs typeface="Kartika"/>
                      </a:endParaRPr>
                    </a:p>
                  </a:txBody>
                  <a:tcPr marL="0" marR="0" marT="0" marB="0" anchor="ctr"/>
                </a:tc>
              </a:tr>
            </a:tbl>
          </a:graphicData>
        </a:graphic>
      </p:graphicFrame>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
        <p:nvSpPr>
          <p:cNvPr id="4" name="TextBox 3"/>
          <p:cNvSpPr txBox="1"/>
          <p:nvPr/>
        </p:nvSpPr>
        <p:spPr>
          <a:xfrm>
            <a:off x="3810000" y="3090446"/>
            <a:ext cx="489236" cy="338554"/>
          </a:xfrm>
          <a:prstGeom prst="rect">
            <a:avLst/>
          </a:prstGeom>
          <a:solidFill>
            <a:schemeClr val="accent1"/>
          </a:solidFill>
        </p:spPr>
        <p:txBody>
          <a:bodyPr wrap="none" rtlCol="0">
            <a:spAutoFit/>
          </a:bodyPr>
          <a:lstStyle/>
          <a:p>
            <a:r>
              <a:rPr lang="en-US" sz="1600" b="1" dirty="0" smtClean="0">
                <a:solidFill>
                  <a:schemeClr val="bg1"/>
                </a:solidFill>
              </a:rPr>
              <a:t>(T)</a:t>
            </a:r>
            <a:endParaRPr lang="en-US" sz="1600" b="1" dirty="0">
              <a:solidFill>
                <a:schemeClr val="bg1"/>
              </a:solidFill>
            </a:endParaRPr>
          </a:p>
        </p:txBody>
      </p:sp>
      <p:sp>
        <p:nvSpPr>
          <p:cNvPr id="9" name="TextBox 8"/>
          <p:cNvSpPr txBox="1"/>
          <p:nvPr/>
        </p:nvSpPr>
        <p:spPr>
          <a:xfrm>
            <a:off x="6096000" y="3090446"/>
            <a:ext cx="481222" cy="338554"/>
          </a:xfrm>
          <a:prstGeom prst="rect">
            <a:avLst/>
          </a:prstGeom>
          <a:solidFill>
            <a:schemeClr val="accent1"/>
          </a:solidFill>
        </p:spPr>
        <p:txBody>
          <a:bodyPr wrap="none" rtlCol="0">
            <a:spAutoFit/>
          </a:bodyPr>
          <a:lstStyle/>
          <a:p>
            <a:r>
              <a:rPr lang="en-US" sz="1600" b="1" dirty="0" smtClean="0">
                <a:solidFill>
                  <a:schemeClr val="bg1"/>
                </a:solidFill>
              </a:rPr>
              <a:t>(R)</a:t>
            </a:r>
            <a:endParaRPr lang="en-US" sz="1600" b="1" dirty="0">
              <a:solidFill>
                <a:schemeClr val="bg1"/>
              </a:solidFill>
            </a:endParaRPr>
          </a:p>
        </p:txBody>
      </p:sp>
    </p:spTree>
    <p:extLst>
      <p:ext uri="{BB962C8B-B14F-4D97-AF65-F5344CB8AC3E}">
        <p14:creationId xmlns:p14="http://schemas.microsoft.com/office/powerpoint/2010/main" val="42708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Orbital speed of solar planets</a:t>
            </a:r>
            <a:endParaRPr lang="en-US" dirty="0"/>
          </a:p>
        </p:txBody>
      </p:sp>
      <p:sp>
        <p:nvSpPr>
          <p:cNvPr id="3" name="Content Placeholder 2"/>
          <p:cNvSpPr>
            <a:spLocks noGrp="1"/>
          </p:cNvSpPr>
          <p:nvPr>
            <p:ph sz="quarter" idx="1"/>
          </p:nvPr>
        </p:nvSpPr>
        <p:spPr/>
        <p:txBody>
          <a:bodyPr>
            <a:normAutofit/>
          </a:bodyPr>
          <a:lstStyle/>
          <a:p>
            <a:endParaRPr lang="en-US" dirty="0"/>
          </a:p>
          <a:p>
            <a:pPr marL="0" indent="0">
              <a:buNone/>
            </a:pPr>
            <a:endParaRPr lang="en-US" dirty="0" smtClean="0"/>
          </a:p>
          <a:p>
            <a:endParaRPr lang="en-US" dirty="0"/>
          </a:p>
          <a:p>
            <a:endParaRPr lang="en-US" dirty="0"/>
          </a:p>
          <a:p>
            <a:pPr marL="0" indent="0">
              <a:buNone/>
            </a:pPr>
            <a:endParaRPr lang="en-US" dirty="0"/>
          </a:p>
          <a:p>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0057"/>
            <a:ext cx="9186608" cy="3307743"/>
          </a:xfrm>
          <a:prstGeom prst="rect">
            <a:avLst/>
          </a:prstGeom>
        </p:spPr>
      </p:pic>
    </p:spTree>
    <p:extLst>
      <p:ext uri="{BB962C8B-B14F-4D97-AF65-F5344CB8AC3E}">
        <p14:creationId xmlns:p14="http://schemas.microsoft.com/office/powerpoint/2010/main" val="4095838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ecrets Behind the Painting: The Da Vinci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918476" cy="363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 Vinci's Last Supper: Archetype of the Four Alchemical Elements of Nature  | Taught By Degrees Onl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261" y="2971799"/>
            <a:ext cx="7343393" cy="388414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1920" y="76200"/>
            <a:ext cx="919680" cy="915714"/>
          </a:xfrm>
          <a:prstGeom prst="rect">
            <a:avLst/>
          </a:prstGeom>
        </p:spPr>
      </p:pic>
    </p:spTree>
    <p:extLst>
      <p:ext uri="{BB962C8B-B14F-4D97-AF65-F5344CB8AC3E}">
        <p14:creationId xmlns:p14="http://schemas.microsoft.com/office/powerpoint/2010/main" val="15996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480" y="381000"/>
            <a:ext cx="8229600" cy="990600"/>
          </a:xfrm>
        </p:spPr>
        <p:txBody>
          <a:bodyPr>
            <a:normAutofit fontScale="90000"/>
          </a:bodyPr>
          <a:lstStyle/>
          <a:p>
            <a:r>
              <a:rPr lang="en-US" sz="2800" dirty="0" smtClean="0"/>
              <a:t/>
            </a:r>
            <a:br>
              <a:rPr lang="en-US" sz="2800" dirty="0" smtClean="0"/>
            </a:br>
            <a:r>
              <a:rPr lang="en-US" sz="2800" dirty="0" smtClean="0"/>
              <a:t/>
            </a:r>
            <a:br>
              <a:rPr lang="en-US" sz="2800" dirty="0" smtClean="0"/>
            </a:br>
            <a:r>
              <a:rPr lang="en-US" sz="2800" dirty="0"/>
              <a:t/>
            </a:r>
            <a:br>
              <a:rPr lang="en-US" sz="2800" dirty="0"/>
            </a:br>
            <a:r>
              <a:rPr lang="en-US" sz="3100" dirty="0" smtClean="0"/>
              <a:t>Heliocentric model – Copernicus </a:t>
            </a:r>
            <a:br>
              <a:rPr lang="en-US" sz="3100" dirty="0" smtClean="0"/>
            </a:br>
            <a:r>
              <a:rPr lang="en-US" sz="2800" dirty="0"/>
              <a:t>(1473 – 1543 CE)</a:t>
            </a:r>
            <a:r>
              <a:rPr lang="en-US" sz="3100" dirty="0" smtClean="0"/>
              <a:t> </a:t>
            </a:r>
            <a:r>
              <a:rPr lang="en-US" sz="2400" dirty="0" smtClean="0"/>
              <a:t/>
            </a:r>
            <a:br>
              <a:rPr lang="en-US" sz="2400" dirty="0" smtClean="0"/>
            </a:br>
            <a:r>
              <a:rPr lang="en-US" sz="2400" dirty="0"/>
              <a:t> </a:t>
            </a:r>
            <a:r>
              <a:rPr lang="en-US" sz="2400" dirty="0" smtClean="0"/>
              <a:t>		</a:t>
            </a:r>
            <a:endParaRPr lang="en-US" sz="2400" dirty="0"/>
          </a:p>
        </p:txBody>
      </p:sp>
      <p:pic>
        <p:nvPicPr>
          <p:cNvPr id="6" name="Content Placeholder 5" descr="Heliocentric Model"/>
          <p:cNvPicPr>
            <a:picLocks noGrp="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343400" y="2743200"/>
            <a:ext cx="4191000" cy="2529840"/>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288612"/>
            <a:ext cx="3581400" cy="495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Tree>
    <p:extLst>
      <p:ext uri="{BB962C8B-B14F-4D97-AF65-F5344CB8AC3E}">
        <p14:creationId xmlns:p14="http://schemas.microsoft.com/office/powerpoint/2010/main" val="1063773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9520" y="76200"/>
            <a:ext cx="919680" cy="91571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88" y="917411"/>
            <a:ext cx="7099112" cy="5330990"/>
          </a:xfrm>
          <a:prstGeom prst="rect">
            <a:avLst/>
          </a:prstGeom>
        </p:spPr>
      </p:pic>
      <p:sp>
        <p:nvSpPr>
          <p:cNvPr id="4" name="TextBox 3"/>
          <p:cNvSpPr txBox="1"/>
          <p:nvPr/>
        </p:nvSpPr>
        <p:spPr>
          <a:xfrm>
            <a:off x="1717465" y="455746"/>
            <a:ext cx="5064335" cy="461665"/>
          </a:xfrm>
          <a:prstGeom prst="rect">
            <a:avLst/>
          </a:prstGeom>
          <a:noFill/>
        </p:spPr>
        <p:txBody>
          <a:bodyPr wrap="none" rtlCol="0">
            <a:spAutoFit/>
          </a:bodyPr>
          <a:lstStyle/>
          <a:p>
            <a:r>
              <a:rPr lang="en-US" sz="2400" dirty="0" smtClean="0"/>
              <a:t>On the revolutions of heavenly spheres</a:t>
            </a:r>
            <a:endParaRPr lang="en-US" sz="2400" dirty="0"/>
          </a:p>
        </p:txBody>
      </p:sp>
    </p:spTree>
    <p:extLst>
      <p:ext uri="{BB962C8B-B14F-4D97-AF65-F5344CB8AC3E}">
        <p14:creationId xmlns:p14="http://schemas.microsoft.com/office/powerpoint/2010/main" val="1760747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Copernicus model</a:t>
            </a:r>
            <a:endParaRPr lang="en-US" sz="2600" dirty="0"/>
          </a:p>
        </p:txBody>
      </p:sp>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371600" y="1295399"/>
            <a:ext cx="5334000" cy="5093369"/>
          </a:xfr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Tree>
    <p:extLst>
      <p:ext uri="{BB962C8B-B14F-4D97-AF65-F5344CB8AC3E}">
        <p14:creationId xmlns:p14="http://schemas.microsoft.com/office/powerpoint/2010/main" val="1695670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 to </a:t>
            </a:r>
            <a:r>
              <a:rPr lang="en-US" dirty="0" err="1" smtClean="0"/>
              <a:t>Helio</a:t>
            </a:r>
            <a:r>
              <a:rPr lang="en-US" dirty="0" smtClean="0"/>
              <a:t> centric Universe</a:t>
            </a:r>
            <a:endParaRPr lang="en-US" dirty="0"/>
          </a:p>
        </p:txBody>
      </p:sp>
      <p:sp>
        <p:nvSpPr>
          <p:cNvPr id="3" name="Content Placeholder 2"/>
          <p:cNvSpPr>
            <a:spLocks noGrp="1"/>
          </p:cNvSpPr>
          <p:nvPr>
            <p:ph sz="quarter" idx="1"/>
          </p:nvPr>
        </p:nvSpPr>
        <p:spPr/>
        <p:txBody>
          <a:bodyPr/>
          <a:lstStyle/>
          <a:p>
            <a:endParaRPr lang="en-US" dirty="0"/>
          </a:p>
          <a:p>
            <a:r>
              <a:rPr lang="en-US" dirty="0" smtClean="0"/>
              <a:t>Copernicus </a:t>
            </a:r>
            <a:r>
              <a:rPr lang="en-US" sz="2800" dirty="0"/>
              <a:t> </a:t>
            </a:r>
            <a:r>
              <a:rPr lang="en-US" sz="2800" dirty="0" smtClean="0"/>
              <a:t>model</a:t>
            </a:r>
            <a:r>
              <a:rPr lang="en-US" sz="2400" dirty="0"/>
              <a:t> (1473 – 1543 CE)</a:t>
            </a:r>
            <a:r>
              <a:rPr lang="en-US" sz="2800" dirty="0"/>
              <a:t> </a:t>
            </a:r>
            <a:endParaRPr lang="en-US" dirty="0" smtClean="0"/>
          </a:p>
          <a:p>
            <a:pPr lvl="1"/>
            <a:r>
              <a:rPr lang="en-US" dirty="0" smtClean="0"/>
              <a:t>Parallax</a:t>
            </a:r>
            <a:endParaRPr lang="en-US" dirty="0"/>
          </a:p>
          <a:p>
            <a:pPr lvl="1"/>
            <a:r>
              <a:rPr lang="en-US" dirty="0" smtClean="0"/>
              <a:t>Stable Sun, Moving Earth</a:t>
            </a:r>
          </a:p>
          <a:p>
            <a:pPr lvl="1"/>
            <a:r>
              <a:rPr lang="en-US" dirty="0" smtClean="0"/>
              <a:t>Sizes of Mercury &amp; Venus</a:t>
            </a:r>
          </a:p>
          <a:p>
            <a:endParaRPr lang="en-US" dirty="0"/>
          </a:p>
          <a:p>
            <a:r>
              <a:rPr lang="en-US" dirty="0" smtClean="0"/>
              <a:t>Galileo </a:t>
            </a:r>
            <a:r>
              <a:rPr lang="en-US" sz="2400" dirty="0" smtClean="0"/>
              <a:t>(1564 – 1642 CE)</a:t>
            </a:r>
          </a:p>
          <a:p>
            <a:pPr lvl="1"/>
            <a:r>
              <a:rPr lang="en-US" dirty="0" smtClean="0"/>
              <a:t>4 moons of Jupiter</a:t>
            </a:r>
          </a:p>
          <a:p>
            <a:pPr lvl="1"/>
            <a:r>
              <a:rPr lang="en-US" dirty="0" smtClean="0"/>
              <a:t>Venus observations</a:t>
            </a:r>
          </a:p>
          <a:p>
            <a:endParaRPr lang="en-US" dirty="0"/>
          </a:p>
          <a:p>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Tree>
    <p:extLst>
      <p:ext uri="{BB962C8B-B14F-4D97-AF65-F5344CB8AC3E}">
        <p14:creationId xmlns:p14="http://schemas.microsoft.com/office/powerpoint/2010/main" val="53851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971"/>
            <a:ext cx="9144000" cy="6662057"/>
          </a:xfrm>
          <a:prstGeom prst="rect">
            <a:avLst/>
          </a:prstGeom>
        </p:spPr>
      </p:pic>
    </p:spTree>
    <p:extLst>
      <p:ext uri="{BB962C8B-B14F-4D97-AF65-F5344CB8AC3E}">
        <p14:creationId xmlns:p14="http://schemas.microsoft.com/office/powerpoint/2010/main" val="270394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Tycho</a:t>
            </a:r>
            <a:r>
              <a:rPr lang="en-US" sz="2800" dirty="0" smtClean="0"/>
              <a:t> Brahe </a:t>
            </a:r>
            <a:r>
              <a:rPr lang="en-US" sz="2400" dirty="0" smtClean="0"/>
              <a:t>(1546 – 1601)</a:t>
            </a:r>
            <a:endParaRPr lang="en-US" sz="2600" dirty="0"/>
          </a:p>
        </p:txBody>
      </p:sp>
      <p:pic>
        <p:nvPicPr>
          <p:cNvPr id="5" name="Content Placeholder 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85800" y="1371600"/>
            <a:ext cx="5025390" cy="4861161"/>
          </a:xfrm>
        </p:spPr>
      </p:pic>
      <p:pic>
        <p:nvPicPr>
          <p:cNvPr id="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00200"/>
            <a:ext cx="2093750" cy="28029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15000" y="5715000"/>
            <a:ext cx="3158429" cy="369332"/>
          </a:xfrm>
          <a:prstGeom prst="rect">
            <a:avLst/>
          </a:prstGeom>
        </p:spPr>
        <p:txBody>
          <a:bodyPr wrap="none">
            <a:spAutoFit/>
          </a:bodyPr>
          <a:lstStyle/>
          <a:p>
            <a:r>
              <a:rPr lang="en-US" dirty="0">
                <a:hlinkClick r:id="rId5"/>
              </a:rPr>
              <a:t>https://youtu.be/7QDvKzY4aqA</a:t>
            </a:r>
            <a:endParaRPr lang="en-US" dirty="0"/>
          </a:p>
        </p:txBody>
      </p:sp>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Tree>
    <p:extLst>
      <p:ext uri="{BB962C8B-B14F-4D97-AF65-F5344CB8AC3E}">
        <p14:creationId xmlns:p14="http://schemas.microsoft.com/office/powerpoint/2010/main" val="24519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Kepler laws </a:t>
            </a:r>
            <a:r>
              <a:rPr lang="en-US" sz="2400" dirty="0"/>
              <a:t>(1571 – 1630 CE) </a:t>
            </a:r>
          </a:p>
        </p:txBody>
      </p:sp>
      <p:sp>
        <p:nvSpPr>
          <p:cNvPr id="3" name="Content Placeholder 2"/>
          <p:cNvSpPr>
            <a:spLocks noGrp="1"/>
          </p:cNvSpPr>
          <p:nvPr>
            <p:ph sz="quarter" idx="1"/>
          </p:nvPr>
        </p:nvSpPr>
        <p:spPr/>
        <p:txBody>
          <a:bodyPr/>
          <a:lstStyle/>
          <a:p>
            <a:endParaRPr lang="en-US" dirty="0" smtClean="0"/>
          </a:p>
          <a:p>
            <a:r>
              <a:rPr lang="en-US" dirty="0" smtClean="0"/>
              <a:t>Law of ellipses</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pPr marL="0" indent="0">
              <a:buNone/>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19200"/>
            <a:ext cx="3429000" cy="2143125"/>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
        <p:nvSpPr>
          <p:cNvPr id="4" name="TextBox 3"/>
          <p:cNvSpPr txBox="1"/>
          <p:nvPr/>
        </p:nvSpPr>
        <p:spPr>
          <a:xfrm>
            <a:off x="4495800" y="3352800"/>
            <a:ext cx="3733800" cy="369332"/>
          </a:xfrm>
          <a:prstGeom prst="rect">
            <a:avLst/>
          </a:prstGeom>
          <a:noFill/>
        </p:spPr>
        <p:txBody>
          <a:bodyPr wrap="square" rtlCol="0">
            <a:spAutoFit/>
          </a:bodyPr>
          <a:lstStyle/>
          <a:p>
            <a:r>
              <a:rPr lang="en-US" dirty="0" smtClean="0"/>
              <a:t>Eccentricity of Earth’s orbit = 0.0167</a:t>
            </a:r>
            <a:endParaRPr lang="en-US" dirty="0"/>
          </a:p>
        </p:txBody>
      </p:sp>
      <p:pic>
        <p:nvPicPr>
          <p:cNvPr id="1028" name="Picture 4" descr="Orbital Eccentricity | COS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333875"/>
            <a:ext cx="666750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7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Kepler laws</a:t>
            </a:r>
            <a:endParaRPr lang="en-US" dirty="0"/>
          </a:p>
        </p:txBody>
      </p:sp>
      <p:sp>
        <p:nvSpPr>
          <p:cNvPr id="3" name="Content Placeholder 2"/>
          <p:cNvSpPr>
            <a:spLocks noGrp="1"/>
          </p:cNvSpPr>
          <p:nvPr>
            <p:ph sz="quarter" idx="1"/>
          </p:nvPr>
        </p:nvSpPr>
        <p:spPr>
          <a:xfrm>
            <a:off x="457200" y="1219200"/>
            <a:ext cx="8229600" cy="5105400"/>
          </a:xfrm>
        </p:spPr>
        <p:txBody>
          <a:bodyPr>
            <a:normAutofit/>
          </a:bodyPr>
          <a:lstStyle/>
          <a:p>
            <a:r>
              <a:rPr lang="en-US" dirty="0" smtClean="0"/>
              <a:t>Law of equal areas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2400" dirty="0" smtClean="0"/>
              <a:t>If </a:t>
            </a:r>
            <a:r>
              <a:rPr lang="en-US" sz="2400" dirty="0"/>
              <a:t>an imaginary line were drawn from the center of the planet to the center of the sun, that line would sweep out the same area in equal periods of time.</a:t>
            </a:r>
          </a:p>
          <a:p>
            <a:pPr marL="0" indent="0">
              <a:buNone/>
            </a:pP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00" y="1600199"/>
            <a:ext cx="4978400" cy="3200401"/>
          </a:xfrm>
          <a:prstGeom prst="rect">
            <a:avLst/>
          </a:prstGeom>
        </p:spPr>
      </p:pic>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152401"/>
            <a:ext cx="919680" cy="915714"/>
          </a:xfrm>
          <a:prstGeom prst="rect">
            <a:avLst/>
          </a:prstGeom>
        </p:spPr>
      </p:pic>
    </p:spTree>
    <p:extLst>
      <p:ext uri="{BB962C8B-B14F-4D97-AF65-F5344CB8AC3E}">
        <p14:creationId xmlns:p14="http://schemas.microsoft.com/office/powerpoint/2010/main" val="155753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25041</TotalTime>
  <Words>559</Words>
  <Application>Microsoft Office PowerPoint</Application>
  <PresentationFormat>On-screen Show (4:3)</PresentationFormat>
  <Paragraphs>106</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Origin</vt:lpstr>
      <vt:lpstr>Science – Yesterday, Today &amp; Tomorrow session 8</vt:lpstr>
      <vt:lpstr>   Heliocentric model – Copernicus  (1473 – 1543 CE)     </vt:lpstr>
      <vt:lpstr>PowerPoint Presentation</vt:lpstr>
      <vt:lpstr>Copernicus model</vt:lpstr>
      <vt:lpstr>Geo to Helio centric Universe</vt:lpstr>
      <vt:lpstr>PowerPoint Presentation</vt:lpstr>
      <vt:lpstr>Tycho Brahe (1546 – 1601)</vt:lpstr>
      <vt:lpstr>Kepler laws (1571 – 1630 CE) </vt:lpstr>
      <vt:lpstr>Kepler laws</vt:lpstr>
      <vt:lpstr>Kepler laws</vt:lpstr>
      <vt:lpstr>Orbital speed of solar planets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Satish</dc:creator>
  <cp:lastModifiedBy>Satish</cp:lastModifiedBy>
  <cp:revision>394</cp:revision>
  <dcterms:created xsi:type="dcterms:W3CDTF">2017-04-27T06:21:05Z</dcterms:created>
  <dcterms:modified xsi:type="dcterms:W3CDTF">2021-11-23T14:21:19Z</dcterms:modified>
</cp:coreProperties>
</file>