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404" r:id="rId3"/>
    <p:sldId id="410" r:id="rId4"/>
    <p:sldId id="405" r:id="rId5"/>
    <p:sldId id="406" r:id="rId6"/>
    <p:sldId id="303" r:id="rId7"/>
    <p:sldId id="302" r:id="rId8"/>
    <p:sldId id="356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308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452C-3BB2-4249-AE7F-63B57C6C162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B380-04E3-44CE-937B-AB2BF4F4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Camera </a:t>
            </a:r>
            <a:r>
              <a:rPr lang="en-US" dirty="0" err="1" smtClean="0"/>
              <a:t>Obscura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Biruni</a:t>
            </a:r>
            <a:r>
              <a:rPr lang="en-US" baseline="0" dirty="0" smtClean="0"/>
              <a:t> calculation – 6339 km (actual : 6353 – 6384 km)</a:t>
            </a:r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r+h</a:t>
            </a:r>
            <a:r>
              <a:rPr lang="en-US" baseline="0" dirty="0" smtClean="0"/>
              <a:t>) cos a = r, h cos a = r – r cos a = r (1-cos a), r = h cos a/ (1-cos a)</a:t>
            </a:r>
          </a:p>
          <a:p>
            <a:r>
              <a:rPr lang="en-US" baseline="0" dirty="0" smtClean="0"/>
              <a:t>Angle measurement instrument - Astrolabe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E17BDE-80CA-46CA-B317-2E46769602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Science – Yesterday, Today &amp; </a:t>
            </a:r>
            <a:r>
              <a:rPr lang="en-US" sz="2600" dirty="0" smtClean="0"/>
              <a:t>Tomorrow</a:t>
            </a:r>
            <a:br>
              <a:rPr lang="en-US" sz="2600" dirty="0" smtClean="0"/>
            </a:br>
            <a:r>
              <a:rPr lang="en-US" sz="2600" dirty="0" smtClean="0"/>
              <a:t>session </a:t>
            </a:r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Satish Kumar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0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pic>
        <p:nvPicPr>
          <p:cNvPr id="7" name="Picture 4" descr="An Open Source 3D Printed Sundial That Reads Digital Time - 3DPrint.com |  The Voice of 3D Printing / Additive Manufac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0786"/>
            <a:ext cx="4724399" cy="36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Earth moves through space, following two movements: - Rotation  movement: the Earth spins around the imaginary axis. Play This movement  produces: -succession of day and night. -time zones. A X Continents Oceans  Parallels Meridians Longitu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828800"/>
            <a:ext cx="4352925" cy="34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are the Lines of Latitude? Latitude Lines? - Answered - Twinkl tea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5" y="1219201"/>
            <a:ext cx="823253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944" y="586740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deg = 4 min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99236" y="5867400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deg = 60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ime Zones | Time zone map, Time zones, International time z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20" y="74886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is the International Date Line? - Ans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074"/>
            <a:ext cx="762000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Arabian Science –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892" y="1143000"/>
            <a:ext cx="5455508" cy="5181600"/>
          </a:xfrm>
        </p:spPr>
        <p:txBody>
          <a:bodyPr>
            <a:normAutofit lnSpcReduction="1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Abbasid caliphate (800 – 1250 CE)</a:t>
            </a:r>
          </a:p>
          <a:p>
            <a:endParaRPr lang="en-US" sz="2000" dirty="0" smtClean="0"/>
          </a:p>
          <a:p>
            <a:r>
              <a:rPr lang="en-US" sz="2000" dirty="0" smtClean="0"/>
              <a:t>Harun </a:t>
            </a:r>
            <a:r>
              <a:rPr lang="en-US" sz="2000" dirty="0"/>
              <a:t>al-Rashid </a:t>
            </a:r>
            <a:r>
              <a:rPr lang="en-US" sz="2000" dirty="0" smtClean="0"/>
              <a:t>&amp; </a:t>
            </a:r>
            <a:r>
              <a:rPr lang="en-US" sz="2000" dirty="0"/>
              <a:t>al-</a:t>
            </a:r>
            <a:r>
              <a:rPr lang="en-US" sz="2000" dirty="0" err="1"/>
              <a:t>Mamun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Govt. sponsored research</a:t>
            </a:r>
          </a:p>
          <a:p>
            <a:endParaRPr lang="en-US" sz="2000" dirty="0" smtClean="0"/>
          </a:p>
          <a:p>
            <a:r>
              <a:rPr lang="en-US" sz="2000" dirty="0" smtClean="0"/>
              <a:t>Translation </a:t>
            </a:r>
            <a:r>
              <a:rPr lang="en-US" sz="2000" dirty="0"/>
              <a:t>from Indian, Greek, Persian books </a:t>
            </a:r>
            <a:endParaRPr lang="en-US" sz="2000" dirty="0" smtClean="0"/>
          </a:p>
          <a:p>
            <a:endParaRPr lang="en-US" sz="2000" i="1" dirty="0" smtClean="0"/>
          </a:p>
          <a:p>
            <a:r>
              <a:rPr lang="en-US" sz="2000" i="1" dirty="0" smtClean="0"/>
              <a:t>Bayt-al-</a:t>
            </a:r>
            <a:r>
              <a:rPr lang="en-US" sz="2000" i="1" dirty="0" err="1" smtClean="0"/>
              <a:t>Hikma</a:t>
            </a:r>
            <a:r>
              <a:rPr lang="en-US" sz="2000" dirty="0"/>
              <a:t> (House of </a:t>
            </a:r>
            <a:r>
              <a:rPr lang="en-US" sz="2000" dirty="0" smtClean="0"/>
              <a:t>Wisdom - 830)</a:t>
            </a:r>
          </a:p>
          <a:p>
            <a:endParaRPr lang="en-US" sz="2000" dirty="0" smtClean="0"/>
          </a:p>
          <a:p>
            <a:r>
              <a:rPr lang="en-US" sz="2000" dirty="0" smtClean="0"/>
              <a:t>Al-</a:t>
            </a:r>
            <a:r>
              <a:rPr lang="en-US" sz="2000" dirty="0" err="1" smtClean="0"/>
              <a:t>Azhar</a:t>
            </a:r>
            <a:r>
              <a:rPr lang="en-US" sz="2000" dirty="0" smtClean="0"/>
              <a:t> University </a:t>
            </a:r>
            <a:r>
              <a:rPr lang="en-US" sz="2000" dirty="0"/>
              <a:t>(970) in </a:t>
            </a:r>
            <a:r>
              <a:rPr lang="en-US" sz="2000" dirty="0" smtClean="0"/>
              <a:t>Cairo</a:t>
            </a:r>
          </a:p>
          <a:p>
            <a:endParaRPr lang="en-US" sz="2000" dirty="0" smtClean="0"/>
          </a:p>
          <a:p>
            <a:r>
              <a:rPr lang="en-US" sz="2000" dirty="0" smtClean="0"/>
              <a:t>Al-</a:t>
            </a:r>
            <a:r>
              <a:rPr lang="en-US" sz="2000" dirty="0" err="1" smtClean="0"/>
              <a:t>Nizamiyya</a:t>
            </a:r>
            <a:r>
              <a:rPr lang="en-US" sz="2000" dirty="0" smtClean="0"/>
              <a:t> </a:t>
            </a:r>
            <a:r>
              <a:rPr lang="en-US" sz="2000" dirty="0"/>
              <a:t>(1095) in Baghdad</a:t>
            </a:r>
            <a:r>
              <a:rPr lang="en-US" sz="2000" dirty="0" smtClean="0"/>
              <a:t>  </a:t>
            </a:r>
          </a:p>
          <a:p>
            <a:endParaRPr lang="en-US" sz="2400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0"/>
            <a:ext cx="3617145" cy="46482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 to </a:t>
            </a:r>
            <a:r>
              <a:rPr lang="en-US" sz="2800" dirty="0" err="1" smtClean="0"/>
              <a:t>Helio</a:t>
            </a:r>
            <a:r>
              <a:rPr lang="en-US" sz="2800" dirty="0" smtClean="0"/>
              <a:t> centric Universe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Contributions from Arab Scientists (800 – 1250)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Al Khwarizmi – Father of Algebra</a:t>
            </a:r>
            <a:endParaRPr lang="en-US" sz="2000" dirty="0"/>
          </a:p>
          <a:p>
            <a:pPr lvl="1"/>
            <a:r>
              <a:rPr lang="en-US" sz="2000" dirty="0" smtClean="0"/>
              <a:t>Al Hazen – Father of Optics</a:t>
            </a:r>
          </a:p>
          <a:p>
            <a:pPr lvl="1"/>
            <a:r>
              <a:rPr lang="en-US" sz="2000" dirty="0"/>
              <a:t>Jabir Ibn </a:t>
            </a:r>
            <a:r>
              <a:rPr lang="en-US" sz="2000" dirty="0" err="1" smtClean="0"/>
              <a:t>Hayyan</a:t>
            </a:r>
            <a:r>
              <a:rPr lang="en-US" sz="2000" dirty="0" smtClean="0"/>
              <a:t> – Father of Alchemy</a:t>
            </a:r>
          </a:p>
          <a:p>
            <a:pPr lvl="1"/>
            <a:r>
              <a:rPr lang="en-US" sz="2000" dirty="0" err="1"/>
              <a:t>Jamshid</a:t>
            </a:r>
            <a:r>
              <a:rPr lang="en-US" sz="2000" dirty="0"/>
              <a:t> Al </a:t>
            </a:r>
            <a:r>
              <a:rPr lang="en-US" sz="2000" dirty="0" smtClean="0"/>
              <a:t>Kashi – Planetary computer</a:t>
            </a:r>
          </a:p>
          <a:p>
            <a:pPr lvl="1"/>
            <a:r>
              <a:rPr lang="en-US" sz="2000" dirty="0" smtClean="0"/>
              <a:t>Ibn </a:t>
            </a:r>
            <a:r>
              <a:rPr lang="en-US" sz="2000" dirty="0" err="1" smtClean="0"/>
              <a:t>Sina</a:t>
            </a:r>
            <a:r>
              <a:rPr lang="en-US" sz="2000" dirty="0" smtClean="0"/>
              <a:t> – Canon of Medicine</a:t>
            </a:r>
          </a:p>
          <a:p>
            <a:pPr lvl="1"/>
            <a:r>
              <a:rPr lang="en-US" sz="2000" dirty="0"/>
              <a:t>Al </a:t>
            </a:r>
            <a:r>
              <a:rPr lang="en-US" sz="2000" dirty="0" err="1"/>
              <a:t>Biruni</a:t>
            </a:r>
            <a:r>
              <a:rPr lang="en-US" sz="2000" dirty="0"/>
              <a:t> – Earth’s diameter</a:t>
            </a:r>
          </a:p>
          <a:p>
            <a:pPr lvl="1"/>
            <a:r>
              <a:rPr lang="en-US" sz="2000" dirty="0" smtClean="0"/>
              <a:t>Nasir </a:t>
            </a:r>
            <a:r>
              <a:rPr lang="en-US" sz="2000" dirty="0"/>
              <a:t>Al Din Al </a:t>
            </a:r>
            <a:r>
              <a:rPr lang="en-US" sz="2000" dirty="0" err="1" smtClean="0"/>
              <a:t>Tusi</a:t>
            </a:r>
            <a:r>
              <a:rPr lang="en-US" sz="2000" dirty="0" smtClean="0"/>
              <a:t> – Questioned Ptolemy’s model</a:t>
            </a:r>
            <a:endParaRPr lang="en-US" sz="2000" dirty="0"/>
          </a:p>
          <a:p>
            <a:pPr lvl="1"/>
            <a:r>
              <a:rPr lang="en-US" sz="2000" dirty="0" smtClean="0"/>
              <a:t>Al Battani – Astronomical tables used by Copernicus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International year of light</a:t>
            </a:r>
            <a:endParaRPr lang="en-US" sz="2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4" y="1219200"/>
            <a:ext cx="4412342" cy="28956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4419600" cy="248807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Al </a:t>
            </a:r>
            <a:r>
              <a:rPr lang="en-US" sz="2600" dirty="0" err="1" smtClean="0"/>
              <a:t>Biruni</a:t>
            </a:r>
            <a:r>
              <a:rPr lang="ml-IN" sz="2600" dirty="0" smtClean="0"/>
              <a:t>’</a:t>
            </a:r>
            <a:r>
              <a:rPr lang="en-US" sz="2600" dirty="0" smtClean="0"/>
              <a:t>s </a:t>
            </a:r>
            <a:r>
              <a:rPr lang="en-US" sz="2400" dirty="0"/>
              <a:t>works </a:t>
            </a:r>
            <a:r>
              <a:rPr lang="en-US" sz="2400" dirty="0" smtClean="0"/>
              <a:t> (</a:t>
            </a:r>
            <a:r>
              <a:rPr lang="en-US" sz="2400" dirty="0"/>
              <a:t>973 – 1048 CE</a:t>
            </a:r>
            <a:r>
              <a:rPr lang="en-US" sz="2400" dirty="0" smtClean="0"/>
              <a:t>)</a:t>
            </a:r>
            <a:endParaRPr lang="en-US" sz="2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2185"/>
            <a:ext cx="3581400" cy="25248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4572000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197969" y="2406162"/>
            <a:ext cx="193431" cy="90854"/>
          </a:xfrm>
          <a:custGeom>
            <a:avLst/>
            <a:gdLst>
              <a:gd name="connsiteX0" fmla="*/ 0 w 193431"/>
              <a:gd name="connsiteY0" fmla="*/ 0 h 105508"/>
              <a:gd name="connsiteX1" fmla="*/ 96715 w 193431"/>
              <a:gd name="connsiteY1" fmla="*/ 105508 h 105508"/>
              <a:gd name="connsiteX2" fmla="*/ 193431 w 193431"/>
              <a:gd name="connsiteY2" fmla="*/ 70338 h 105508"/>
              <a:gd name="connsiteX3" fmla="*/ 193431 w 193431"/>
              <a:gd name="connsiteY3" fmla="*/ 70338 h 1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31" h="105508">
                <a:moveTo>
                  <a:pt x="0" y="0"/>
                </a:moveTo>
                <a:cubicBezTo>
                  <a:pt x="32238" y="46892"/>
                  <a:pt x="64477" y="93785"/>
                  <a:pt x="96715" y="105508"/>
                </a:cubicBezTo>
                <a:lnTo>
                  <a:pt x="193431" y="70338"/>
                </a:lnTo>
                <a:lnTo>
                  <a:pt x="193431" y="703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26208" y="2497016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90-</a:t>
            </a:r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12" name="Freeform 11"/>
          <p:cNvSpPr/>
          <p:nvPr/>
        </p:nvSpPr>
        <p:spPr>
          <a:xfrm rot="20927360">
            <a:off x="7028953" y="4404256"/>
            <a:ext cx="357809" cy="72328"/>
          </a:xfrm>
          <a:custGeom>
            <a:avLst/>
            <a:gdLst>
              <a:gd name="connsiteX0" fmla="*/ 0 w 357809"/>
              <a:gd name="connsiteY0" fmla="*/ 72328 h 72328"/>
              <a:gd name="connsiteX1" fmla="*/ 143124 w 357809"/>
              <a:gd name="connsiteY1" fmla="*/ 767 h 72328"/>
              <a:gd name="connsiteX2" fmla="*/ 357809 w 357809"/>
              <a:gd name="connsiteY2" fmla="*/ 32572 h 72328"/>
              <a:gd name="connsiteX3" fmla="*/ 357809 w 357809"/>
              <a:gd name="connsiteY3" fmla="*/ 32572 h 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09" h="72328">
                <a:moveTo>
                  <a:pt x="0" y="72328"/>
                </a:moveTo>
                <a:cubicBezTo>
                  <a:pt x="41744" y="39860"/>
                  <a:pt x="83489" y="7393"/>
                  <a:pt x="143124" y="767"/>
                </a:cubicBezTo>
                <a:cubicBezTo>
                  <a:pt x="202759" y="-5859"/>
                  <a:pt x="357809" y="32572"/>
                  <a:pt x="357809" y="32572"/>
                </a:cubicBezTo>
                <a:lnTo>
                  <a:pt x="357809" y="32572"/>
                </a:ln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2234" y="39942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543800" y="2286000"/>
            <a:ext cx="0" cy="274320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43800" y="36576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R+h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5943600"/>
            <a:ext cx="619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 of Earth by Al </a:t>
            </a:r>
            <a:r>
              <a:rPr lang="en-US" dirty="0" err="1" smtClean="0"/>
              <a:t>Biruni</a:t>
            </a:r>
            <a:r>
              <a:rPr lang="en-US" dirty="0" smtClean="0"/>
              <a:t> </a:t>
            </a:r>
            <a:r>
              <a:rPr lang="en-US" dirty="0"/>
              <a:t>– 6339 km (actual : 6353 – 6384 km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 animBg="1"/>
      <p:bldP spid="13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24753</TotalTime>
  <Words>209</Words>
  <Application>Microsoft Office PowerPoint</Application>
  <PresentationFormat>On-screen Show (4:3)</PresentationFormat>
  <Paragraphs>47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Science – Yesterday, Today &amp; Tomorrow session 7</vt:lpstr>
      <vt:lpstr>PowerPoint Presentation</vt:lpstr>
      <vt:lpstr>PowerPoint Presentation</vt:lpstr>
      <vt:lpstr>PowerPoint Presentation</vt:lpstr>
      <vt:lpstr>PowerPoint Presentation</vt:lpstr>
      <vt:lpstr>Arabian Science – Golden age</vt:lpstr>
      <vt:lpstr>Geo to Helio centric Universe</vt:lpstr>
      <vt:lpstr>International year of light</vt:lpstr>
      <vt:lpstr>Al Biruni’s works  (973 – 1048 CE)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</dc:creator>
  <cp:lastModifiedBy>Satish</cp:lastModifiedBy>
  <cp:revision>392</cp:revision>
  <dcterms:created xsi:type="dcterms:W3CDTF">2017-04-27T06:21:05Z</dcterms:created>
  <dcterms:modified xsi:type="dcterms:W3CDTF">2021-11-23T09:17:15Z</dcterms:modified>
</cp:coreProperties>
</file>