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3" r:id="rId3"/>
    <p:sldId id="408" r:id="rId4"/>
    <p:sldId id="409" r:id="rId5"/>
    <p:sldId id="319" r:id="rId6"/>
    <p:sldId id="324" r:id="rId7"/>
    <p:sldId id="323" r:id="rId8"/>
    <p:sldId id="326" r:id="rId9"/>
    <p:sldId id="333" r:id="rId10"/>
    <p:sldId id="3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921" autoAdjust="0"/>
  </p:normalViewPr>
  <p:slideViewPr>
    <p:cSldViewPr>
      <p:cViewPr>
        <p:scale>
          <a:sx n="80" d="100"/>
          <a:sy n="80" d="100"/>
        </p:scale>
        <p:origin x="-1086" y="-114"/>
      </p:cViewPr>
      <p:guideLst>
        <p:guide orient="horz" pos="2160"/>
        <p:guide pos="2880"/>
      </p:guideLst>
    </p:cSldViewPr>
  </p:slideViewPr>
  <p:outlineViewPr>
    <p:cViewPr>
      <p:scale>
        <a:sx n="33" d="100"/>
        <a:sy n="33" d="100"/>
      </p:scale>
      <p:origin x="48" y="52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6452C-3BB2-4249-AE7F-63B57C6C1621}" type="datetimeFigureOut">
              <a:rPr lang="en-US" smtClean="0"/>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EB380-04E3-44CE-937B-AB2BF4F4F248}" type="slidenum">
              <a:rPr lang="en-US" smtClean="0"/>
              <a:t>‹#›</a:t>
            </a:fld>
            <a:endParaRPr lang="en-US"/>
          </a:p>
        </p:txBody>
      </p:sp>
    </p:spTree>
    <p:extLst>
      <p:ext uri="{BB962C8B-B14F-4D97-AF65-F5344CB8AC3E}">
        <p14:creationId xmlns:p14="http://schemas.microsoft.com/office/powerpoint/2010/main" val="12531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2</a:t>
            </a:fld>
            <a:endParaRPr lang="en-US"/>
          </a:p>
        </p:txBody>
      </p:sp>
    </p:spTree>
    <p:extLst>
      <p:ext uri="{BB962C8B-B14F-4D97-AF65-F5344CB8AC3E}">
        <p14:creationId xmlns:p14="http://schemas.microsoft.com/office/powerpoint/2010/main" val="77583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Crest of the Peacock: Non-European roots of Mathematics’ book by George </a:t>
            </a:r>
            <a:r>
              <a:rPr lang="en-US" sz="1200" b="0" i="0" kern="1200" dirty="0" err="1" smtClean="0">
                <a:solidFill>
                  <a:schemeClr val="tx1"/>
                </a:solidFill>
                <a:effectLst/>
                <a:latin typeface="+mn-lt"/>
                <a:ea typeface="+mn-ea"/>
                <a:cs typeface="+mn-cs"/>
              </a:rPr>
              <a:t>Geevarghese</a:t>
            </a:r>
            <a:r>
              <a:rPr lang="en-US" sz="1200" b="0" i="0" kern="1200" dirty="0" smtClean="0">
                <a:solidFill>
                  <a:schemeClr val="tx1"/>
                </a:solidFill>
                <a:effectLst/>
                <a:latin typeface="+mn-lt"/>
                <a:ea typeface="+mn-ea"/>
                <a:cs typeface="+mn-cs"/>
              </a:rPr>
              <a:t> Joseph</a:t>
            </a:r>
          </a:p>
          <a:p>
            <a:r>
              <a:rPr lang="en-US" sz="1200" b="0" i="0" kern="1200" dirty="0" err="1" smtClean="0">
                <a:solidFill>
                  <a:schemeClr val="tx1"/>
                </a:solidFill>
                <a:effectLst/>
                <a:latin typeface="+mn-lt"/>
                <a:ea typeface="+mn-ea"/>
                <a:cs typeface="+mn-cs"/>
              </a:rPr>
              <a:t>Madhava</a:t>
            </a:r>
            <a:r>
              <a:rPr lang="en-US" sz="1200" b="0" i="0" kern="1200" dirty="0" smtClean="0">
                <a:solidFill>
                  <a:schemeClr val="tx1"/>
                </a:solidFill>
                <a:effectLst/>
                <a:latin typeface="+mn-lt"/>
                <a:ea typeface="+mn-ea"/>
                <a:cs typeface="+mn-cs"/>
              </a:rPr>
              <a:t>-Gregory series</a:t>
            </a:r>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3</a:t>
            </a:fld>
            <a:endParaRPr lang="en-US"/>
          </a:p>
        </p:txBody>
      </p:sp>
    </p:spTree>
    <p:extLst>
      <p:ext uri="{BB962C8B-B14F-4D97-AF65-F5344CB8AC3E}">
        <p14:creationId xmlns:p14="http://schemas.microsoft.com/office/powerpoint/2010/main" val="264930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6</a:t>
            </a:fld>
            <a:endParaRPr lang="en-US"/>
          </a:p>
        </p:txBody>
      </p:sp>
    </p:spTree>
    <p:extLst>
      <p:ext uri="{BB962C8B-B14F-4D97-AF65-F5344CB8AC3E}">
        <p14:creationId xmlns:p14="http://schemas.microsoft.com/office/powerpoint/2010/main" val="35422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dates will change due to precession aka conical movement of earth axis. One complete rotation of axis completes in 25800 years. This means in every 12900 years, the equinox and </a:t>
            </a:r>
            <a:r>
              <a:rPr lang="en-US" dirty="0" err="1" smtClean="0"/>
              <a:t>solistice</a:t>
            </a:r>
            <a:r>
              <a:rPr lang="en-US" dirty="0" smtClean="0"/>
              <a:t> would shift by 6 months. Shift of equinox/</a:t>
            </a:r>
            <a:r>
              <a:rPr lang="en-US" dirty="0" err="1" smtClean="0"/>
              <a:t>solistice</a:t>
            </a:r>
            <a:r>
              <a:rPr lang="en-US" dirty="0" smtClean="0"/>
              <a:t> 20 min per year which is the difference between sidereal year</a:t>
            </a:r>
            <a:r>
              <a:rPr lang="en-US" baseline="0" dirty="0" smtClean="0"/>
              <a:t> and tropical year (365d*24h*60m/25800y = 20 min per year)</a:t>
            </a:r>
            <a:endParaRPr lang="en-US" dirty="0" smtClean="0"/>
          </a:p>
          <a:p>
            <a:r>
              <a:rPr lang="en-US" dirty="0" smtClean="0"/>
              <a:t>Sidereal year takes</a:t>
            </a:r>
            <a:r>
              <a:rPr lang="en-US" baseline="0" dirty="0" smtClean="0"/>
              <a:t> star as reference and is 20 min longer than solar or tropical year</a:t>
            </a:r>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8</a:t>
            </a:fld>
            <a:endParaRPr lang="en-US"/>
          </a:p>
        </p:txBody>
      </p:sp>
    </p:spTree>
    <p:extLst>
      <p:ext uri="{BB962C8B-B14F-4D97-AF65-F5344CB8AC3E}">
        <p14:creationId xmlns:p14="http://schemas.microsoft.com/office/powerpoint/2010/main" val="298634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E17BDE-80CA-46CA-B317-2E46769602D4}" type="datetimeFigureOut">
              <a:rPr lang="en-US" smtClean="0"/>
              <a:t>11/17/2021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20F2FD0-53BA-4C83-8CB8-B1227F4FCC84}"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CE17BDE-80CA-46CA-B317-2E46769602D4}" type="datetimeFigureOut">
              <a:rPr lang="en-US" smtClean="0"/>
              <a:t>11/17/2021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20F2FD0-53BA-4C83-8CB8-B1227F4FCC84}"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CE17BDE-80CA-46CA-B317-2E46769602D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E17BDE-80CA-46CA-B317-2E46769602D4}"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F2FD0-53BA-4C83-8CB8-B1227F4FCC84}"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E17BDE-80CA-46CA-B317-2E46769602D4}"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F2FD0-53BA-4C83-8CB8-B1227F4FCC84}"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17BDE-80CA-46CA-B317-2E46769602D4}"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F2FD0-53BA-4C83-8CB8-B1227F4FCC84}"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E17BDE-80CA-46CA-B317-2E46769602D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E17BDE-80CA-46CA-B317-2E46769602D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CE17BDE-80CA-46CA-B317-2E46769602D4}" type="datetimeFigureOut">
              <a:rPr lang="en-US" smtClean="0"/>
              <a:t>11/17/2021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0F2FD0-53BA-4C83-8CB8-B1227F4FCC84}"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youtube.com/watch?v=B8IB6D6Ew_8" TargetMode="Externa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600" dirty="0" smtClean="0"/>
              <a:t>Science – Yesterday, Today &amp; </a:t>
            </a:r>
            <a:r>
              <a:rPr lang="en-US" sz="2600" dirty="0" smtClean="0"/>
              <a:t>Tomorrow</a:t>
            </a:r>
            <a:br>
              <a:rPr lang="en-US" sz="2600" dirty="0" smtClean="0"/>
            </a:br>
            <a:r>
              <a:rPr lang="en-US" sz="2600" dirty="0" smtClean="0"/>
              <a:t>session </a:t>
            </a:r>
            <a:r>
              <a:rPr lang="en-US" sz="2000" dirty="0" smtClean="0"/>
              <a:t>6</a:t>
            </a:r>
            <a:endParaRPr lang="en-US" sz="2000" dirty="0"/>
          </a:p>
        </p:txBody>
      </p:sp>
      <p:sp>
        <p:nvSpPr>
          <p:cNvPr id="3" name="Subtitle 2"/>
          <p:cNvSpPr>
            <a:spLocks noGrp="1"/>
          </p:cNvSpPr>
          <p:nvPr>
            <p:ph type="subTitle" idx="1"/>
          </p:nvPr>
        </p:nvSpPr>
        <p:spPr/>
        <p:txBody>
          <a:bodyPr/>
          <a:lstStyle/>
          <a:p>
            <a:r>
              <a:rPr lang="en-US" dirty="0" smtClean="0"/>
              <a:t>By Satish Kumar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1075700"/>
          </a:xfrm>
          <a:prstGeom prst="rect">
            <a:avLst/>
          </a:prstGeom>
        </p:spPr>
      </p:pic>
    </p:spTree>
    <p:extLst>
      <p:ext uri="{BB962C8B-B14F-4D97-AF65-F5344CB8AC3E}">
        <p14:creationId xmlns:p14="http://schemas.microsoft.com/office/powerpoint/2010/main" val="233605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152401"/>
            <a:ext cx="838200" cy="83458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185962"/>
            <a:ext cx="6762750" cy="5104347"/>
          </a:xfrm>
          <a:prstGeom prst="rect">
            <a:avLst/>
          </a:prstGeom>
        </p:spPr>
      </p:pic>
      <p:sp>
        <p:nvSpPr>
          <p:cNvPr id="5" name="TextBox 4"/>
          <p:cNvSpPr txBox="1"/>
          <p:nvPr/>
        </p:nvSpPr>
        <p:spPr>
          <a:xfrm>
            <a:off x="1219200" y="304800"/>
            <a:ext cx="2813591" cy="584775"/>
          </a:xfrm>
          <a:prstGeom prst="rect">
            <a:avLst/>
          </a:prstGeom>
          <a:noFill/>
        </p:spPr>
        <p:txBody>
          <a:bodyPr wrap="none" rtlCol="0">
            <a:spAutoFit/>
          </a:bodyPr>
          <a:lstStyle/>
          <a:p>
            <a:pPr>
              <a:spcBef>
                <a:spcPct val="0"/>
              </a:spcBef>
            </a:pPr>
            <a:r>
              <a:rPr lang="en-US" sz="3200" dirty="0">
                <a:solidFill>
                  <a:schemeClr val="tx2"/>
                </a:solidFill>
                <a:latin typeface="+mj-lt"/>
                <a:ea typeface="+mj-ea"/>
                <a:cs typeface="+mj-cs"/>
              </a:rPr>
              <a:t>Sidereal time</a:t>
            </a:r>
          </a:p>
        </p:txBody>
      </p:sp>
      <p:sp>
        <p:nvSpPr>
          <p:cNvPr id="3" name="TextBox 2"/>
          <p:cNvSpPr txBox="1"/>
          <p:nvPr/>
        </p:nvSpPr>
        <p:spPr>
          <a:xfrm>
            <a:off x="5130140" y="1986308"/>
            <a:ext cx="1042060" cy="338554"/>
          </a:xfrm>
          <a:prstGeom prst="rect">
            <a:avLst/>
          </a:prstGeom>
          <a:solidFill>
            <a:schemeClr val="accent2"/>
          </a:solidFill>
        </p:spPr>
        <p:txBody>
          <a:bodyPr wrap="square" rtlCol="0">
            <a:spAutoFit/>
          </a:bodyPr>
          <a:lstStyle/>
          <a:p>
            <a:r>
              <a:rPr lang="en-US" sz="1600" dirty="0" smtClean="0">
                <a:solidFill>
                  <a:schemeClr val="bg1"/>
                </a:solidFill>
              </a:rPr>
              <a:t> Solar day</a:t>
            </a:r>
            <a:endParaRPr lang="en-US" sz="1600" dirty="0">
              <a:solidFill>
                <a:schemeClr val="bg1"/>
              </a:solidFill>
            </a:endParaRPr>
          </a:p>
        </p:txBody>
      </p:sp>
      <p:sp>
        <p:nvSpPr>
          <p:cNvPr id="6" name="TextBox 5"/>
          <p:cNvSpPr txBox="1"/>
          <p:nvPr/>
        </p:nvSpPr>
        <p:spPr>
          <a:xfrm>
            <a:off x="1905000" y="1981200"/>
            <a:ext cx="1295400" cy="338554"/>
          </a:xfrm>
          <a:prstGeom prst="rect">
            <a:avLst/>
          </a:prstGeom>
          <a:solidFill>
            <a:schemeClr val="accent2"/>
          </a:solidFill>
        </p:spPr>
        <p:txBody>
          <a:bodyPr wrap="square" rtlCol="0">
            <a:spAutoFit/>
          </a:bodyPr>
          <a:lstStyle/>
          <a:p>
            <a:r>
              <a:rPr lang="en-US" sz="1600" dirty="0" smtClean="0">
                <a:solidFill>
                  <a:schemeClr val="bg1"/>
                </a:solidFill>
              </a:rPr>
              <a:t> Sidereal day</a:t>
            </a:r>
            <a:endParaRPr lang="en-US" sz="1600" dirty="0">
              <a:solidFill>
                <a:schemeClr val="bg1"/>
              </a:solidFill>
            </a:endParaRPr>
          </a:p>
        </p:txBody>
      </p:sp>
      <p:sp>
        <p:nvSpPr>
          <p:cNvPr id="7" name="TextBox 6"/>
          <p:cNvSpPr txBox="1"/>
          <p:nvPr/>
        </p:nvSpPr>
        <p:spPr>
          <a:xfrm>
            <a:off x="2209800" y="4747936"/>
            <a:ext cx="1295400" cy="338554"/>
          </a:xfrm>
          <a:prstGeom prst="rect">
            <a:avLst/>
          </a:prstGeom>
          <a:solidFill>
            <a:schemeClr val="accent2"/>
          </a:solidFill>
        </p:spPr>
        <p:txBody>
          <a:bodyPr wrap="square" rtlCol="0">
            <a:spAutoFit/>
          </a:bodyPr>
          <a:lstStyle/>
          <a:p>
            <a:r>
              <a:rPr lang="en-US" sz="1600" dirty="0" smtClean="0">
                <a:solidFill>
                  <a:schemeClr val="bg1"/>
                </a:solidFill>
              </a:rPr>
              <a:t> Sidereal year</a:t>
            </a:r>
            <a:endParaRPr lang="en-US" sz="1600" dirty="0">
              <a:solidFill>
                <a:schemeClr val="bg1"/>
              </a:solidFill>
            </a:endParaRPr>
          </a:p>
        </p:txBody>
      </p:sp>
      <p:sp>
        <p:nvSpPr>
          <p:cNvPr id="8" name="TextBox 7"/>
          <p:cNvSpPr txBox="1"/>
          <p:nvPr/>
        </p:nvSpPr>
        <p:spPr>
          <a:xfrm>
            <a:off x="5511140" y="4724400"/>
            <a:ext cx="1118260" cy="338554"/>
          </a:xfrm>
          <a:prstGeom prst="rect">
            <a:avLst/>
          </a:prstGeom>
          <a:solidFill>
            <a:schemeClr val="accent2"/>
          </a:solidFill>
        </p:spPr>
        <p:txBody>
          <a:bodyPr wrap="square" rtlCol="0">
            <a:spAutoFit/>
          </a:bodyPr>
          <a:lstStyle/>
          <a:p>
            <a:r>
              <a:rPr lang="en-US" sz="1600" dirty="0" smtClean="0">
                <a:solidFill>
                  <a:schemeClr val="bg1"/>
                </a:solidFill>
              </a:rPr>
              <a:t> Solar year</a:t>
            </a:r>
            <a:endParaRPr lang="en-US" sz="1600" dirty="0">
              <a:solidFill>
                <a:schemeClr val="bg1"/>
              </a:solidFill>
            </a:endParaRPr>
          </a:p>
        </p:txBody>
      </p:sp>
    </p:spTree>
    <p:extLst>
      <p:ext uri="{BB962C8B-B14F-4D97-AF65-F5344CB8AC3E}">
        <p14:creationId xmlns:p14="http://schemas.microsoft.com/office/powerpoint/2010/main" val="20757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 to </a:t>
            </a:r>
            <a:r>
              <a:rPr lang="en-US" dirty="0" err="1" smtClean="0"/>
              <a:t>Helio</a:t>
            </a:r>
            <a:r>
              <a:rPr lang="en-US" dirty="0" smtClean="0"/>
              <a:t> centric Universe</a:t>
            </a:r>
            <a:endParaRPr lang="en-US" dirty="0"/>
          </a:p>
        </p:txBody>
      </p:sp>
      <p:sp>
        <p:nvSpPr>
          <p:cNvPr id="3" name="Content Placeholder 2"/>
          <p:cNvSpPr>
            <a:spLocks noGrp="1"/>
          </p:cNvSpPr>
          <p:nvPr>
            <p:ph sz="quarter" idx="1"/>
          </p:nvPr>
        </p:nvSpPr>
        <p:spPr/>
        <p:txBody>
          <a:bodyPr>
            <a:normAutofit/>
          </a:bodyPr>
          <a:lstStyle/>
          <a:p>
            <a:endParaRPr lang="en-US" sz="2000" dirty="0" smtClean="0"/>
          </a:p>
          <a:p>
            <a:r>
              <a:rPr lang="en-US" sz="2000" dirty="0" smtClean="0"/>
              <a:t>Indian Contributions </a:t>
            </a:r>
          </a:p>
          <a:p>
            <a:endParaRPr lang="en-US" sz="2000" dirty="0" smtClean="0"/>
          </a:p>
          <a:p>
            <a:pPr lvl="1"/>
            <a:r>
              <a:rPr lang="en-US" sz="2000" dirty="0" err="1" smtClean="0"/>
              <a:t>Aryabhatta</a:t>
            </a:r>
            <a:r>
              <a:rPr lang="en-US" sz="2000" dirty="0" smtClean="0"/>
              <a:t> – Earth’s axis, Trigonometry</a:t>
            </a:r>
          </a:p>
          <a:p>
            <a:pPr lvl="2"/>
            <a:r>
              <a:rPr lang="en-US" dirty="0" err="1"/>
              <a:t>Ardha</a:t>
            </a:r>
            <a:r>
              <a:rPr lang="en-US" dirty="0"/>
              <a:t> </a:t>
            </a:r>
            <a:r>
              <a:rPr lang="en-US" dirty="0" err="1"/>
              <a:t>jiya</a:t>
            </a:r>
            <a:r>
              <a:rPr lang="en-US" dirty="0"/>
              <a:t> (half chord) &gt; </a:t>
            </a:r>
            <a:r>
              <a:rPr lang="en-US" dirty="0" err="1"/>
              <a:t>jya</a:t>
            </a:r>
            <a:r>
              <a:rPr lang="en-US" dirty="0"/>
              <a:t> (short)  &gt; </a:t>
            </a:r>
            <a:r>
              <a:rPr lang="en-US" dirty="0" err="1"/>
              <a:t>jiba</a:t>
            </a:r>
            <a:r>
              <a:rPr lang="en-US" dirty="0"/>
              <a:t> (Arabic) &gt; </a:t>
            </a:r>
            <a:r>
              <a:rPr lang="en-US" dirty="0" err="1"/>
              <a:t>jaib</a:t>
            </a:r>
            <a:r>
              <a:rPr lang="en-US" dirty="0"/>
              <a:t> (pocket) &gt; sinus (Latin) &gt; sine (English)</a:t>
            </a:r>
          </a:p>
          <a:p>
            <a:pPr lvl="1"/>
            <a:endParaRPr lang="en-US" sz="2000" dirty="0" smtClean="0"/>
          </a:p>
          <a:p>
            <a:pPr lvl="1"/>
            <a:r>
              <a:rPr lang="en-US" sz="2000" dirty="0" smtClean="0"/>
              <a:t>Brahma Gupta – Indo-Arabic number system</a:t>
            </a:r>
          </a:p>
          <a:p>
            <a:pPr lvl="1"/>
            <a:r>
              <a:rPr lang="en-US" sz="2000" dirty="0" err="1" smtClean="0"/>
              <a:t>Varahamihira</a:t>
            </a:r>
            <a:r>
              <a:rPr lang="en-US" sz="2000" dirty="0" smtClean="0"/>
              <a:t> – Optics, Algebra</a:t>
            </a:r>
            <a:endParaRPr lang="en-US" sz="2000" dirty="0"/>
          </a:p>
          <a:p>
            <a:pPr lvl="1"/>
            <a:r>
              <a:rPr lang="en-US" sz="2000" dirty="0" err="1" smtClean="0"/>
              <a:t>Bhaskara</a:t>
            </a:r>
            <a:r>
              <a:rPr lang="en-US" sz="2000" dirty="0" smtClean="0"/>
              <a:t> – Astronomy, Calculus</a:t>
            </a:r>
          </a:p>
          <a:p>
            <a:pPr lvl="1"/>
            <a:r>
              <a:rPr lang="en-US" sz="2000" dirty="0" err="1" smtClean="0"/>
              <a:t>Lalla</a:t>
            </a:r>
            <a:r>
              <a:rPr lang="en-US" sz="2000" dirty="0" smtClean="0"/>
              <a:t> - Astronomy</a:t>
            </a:r>
          </a:p>
          <a:p>
            <a:pPr lvl="1"/>
            <a:r>
              <a:rPr lang="en-US" sz="2000" dirty="0" smtClean="0"/>
              <a:t>Kerala school of </a:t>
            </a:r>
            <a:r>
              <a:rPr lang="en-US" sz="2000" dirty="0" err="1" smtClean="0"/>
              <a:t>Maths</a:t>
            </a:r>
            <a:r>
              <a:rPr lang="en-US" sz="2000" dirty="0" smtClean="0"/>
              <a:t> - </a:t>
            </a:r>
            <a:r>
              <a:rPr lang="en-US" sz="2000" dirty="0" err="1" smtClean="0"/>
              <a:t>Madhava</a:t>
            </a:r>
            <a:r>
              <a:rPr lang="en-US" sz="2000" dirty="0" smtClean="0"/>
              <a:t>, </a:t>
            </a:r>
            <a:r>
              <a:rPr lang="en-US" sz="2000" dirty="0" err="1" smtClean="0"/>
              <a:t>Parameshwara</a:t>
            </a:r>
            <a:r>
              <a:rPr lang="en-US" sz="2000" dirty="0" smtClean="0"/>
              <a:t>, </a:t>
            </a:r>
            <a:r>
              <a:rPr lang="en-US" sz="2000" dirty="0" err="1" smtClean="0"/>
              <a:t>Somayaji</a:t>
            </a:r>
            <a:endParaRPr lang="en-US" sz="2000" dirty="0" smtClean="0"/>
          </a:p>
          <a:p>
            <a:endParaRPr lang="en-US" dirty="0"/>
          </a:p>
          <a:p>
            <a:endParaRPr lang="en-US" dirty="0"/>
          </a:p>
          <a:p>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31771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2400" dirty="0" err="1" smtClean="0"/>
              <a:t>Madhava’s</a:t>
            </a:r>
            <a:r>
              <a:rPr lang="en-US" sz="2400" dirty="0" smtClean="0"/>
              <a:t> (1340-1425 CE) infinite series</a:t>
            </a:r>
            <a:endParaRPr lang="en-US" sz="2400" dirty="0"/>
          </a:p>
        </p:txBody>
      </p:sp>
      <p:pic>
        <p:nvPicPr>
          <p:cNvPr id="2050" name="Picture 2" descr="http://images.newindianexpress.com/uploads/user/imagelibrary/2017/12/22/w600X300/KALLETT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151" y="3276600"/>
            <a:ext cx="4767649" cy="238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4114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2754868"/>
            <a:ext cx="3710631" cy="369332"/>
          </a:xfrm>
          <a:prstGeom prst="rect">
            <a:avLst/>
          </a:prstGeom>
          <a:noFill/>
        </p:spPr>
        <p:txBody>
          <a:bodyPr wrap="none" rtlCol="0">
            <a:spAutoFit/>
          </a:bodyPr>
          <a:lstStyle/>
          <a:p>
            <a:r>
              <a:rPr lang="en-US" dirty="0" err="1"/>
              <a:t>Iringatappally</a:t>
            </a:r>
            <a:r>
              <a:rPr lang="en-US" dirty="0"/>
              <a:t> Mana – </a:t>
            </a:r>
            <a:r>
              <a:rPr lang="en-US" dirty="0" err="1"/>
              <a:t>Madhava’s</a:t>
            </a:r>
            <a:r>
              <a:rPr lang="en-US" dirty="0"/>
              <a:t> home</a:t>
            </a:r>
          </a:p>
        </p:txBody>
      </p:sp>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52401"/>
            <a:ext cx="919680" cy="915714"/>
          </a:xfrm>
          <a:prstGeom prst="rect">
            <a:avLst/>
          </a:prstGeom>
        </p:spPr>
      </p:pic>
      <p:sp>
        <p:nvSpPr>
          <p:cNvPr id="3" name="Rectangle 2"/>
          <p:cNvSpPr/>
          <p:nvPr/>
        </p:nvSpPr>
        <p:spPr>
          <a:xfrm>
            <a:off x="172995" y="5809046"/>
            <a:ext cx="4953000" cy="369332"/>
          </a:xfrm>
          <a:prstGeom prst="rect">
            <a:avLst/>
          </a:prstGeom>
        </p:spPr>
        <p:txBody>
          <a:bodyPr wrap="square">
            <a:spAutoFit/>
          </a:bodyPr>
          <a:lstStyle/>
          <a:p>
            <a:r>
              <a:rPr lang="en-US" dirty="0">
                <a:hlinkClick r:id="rId6"/>
              </a:rPr>
              <a:t>https://www.youtube.com/watch?v=B8IB6D6Ew_8</a:t>
            </a:r>
            <a:endParaRPr lang="en-US" dirty="0"/>
          </a:p>
        </p:txBody>
      </p:sp>
    </p:spTree>
    <p:extLst>
      <p:ext uri="{BB962C8B-B14F-4D97-AF65-F5344CB8AC3E}">
        <p14:creationId xmlns:p14="http://schemas.microsoft.com/office/powerpoint/2010/main" val="23224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uy The Crest of the Peacock: Non-European Roots of Mathematics - Third  Edition Book Online at Low Prices in India | The Crest of the Peacock:  Non-European Roots of Mathematics - Th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877" y="152400"/>
            <a:ext cx="4089083" cy="61722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52401"/>
            <a:ext cx="919680" cy="915714"/>
          </a:xfrm>
          <a:prstGeom prst="rect">
            <a:avLst/>
          </a:prstGeom>
        </p:spPr>
      </p:pic>
    </p:spTree>
    <p:extLst>
      <p:ext uri="{BB962C8B-B14F-4D97-AF65-F5344CB8AC3E}">
        <p14:creationId xmlns:p14="http://schemas.microsoft.com/office/powerpoint/2010/main" val="325361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1295400"/>
            <a:ext cx="6680818" cy="4937125"/>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308983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3200"/>
            <a:ext cx="8255000" cy="6273800"/>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520" y="152401"/>
            <a:ext cx="919680" cy="915714"/>
          </a:xfrm>
          <a:prstGeom prst="rect">
            <a:avLst/>
          </a:prstGeom>
        </p:spPr>
      </p:pic>
      <p:sp>
        <p:nvSpPr>
          <p:cNvPr id="7" name="Freeform 6"/>
          <p:cNvSpPr/>
          <p:nvPr/>
        </p:nvSpPr>
        <p:spPr>
          <a:xfrm>
            <a:off x="2549875" y="2438400"/>
            <a:ext cx="402620" cy="213878"/>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2553210" y="2057400"/>
            <a:ext cx="570990" cy="369332"/>
          </a:xfrm>
          <a:prstGeom prst="rect">
            <a:avLst/>
          </a:prstGeom>
          <a:noFill/>
        </p:spPr>
        <p:txBody>
          <a:bodyPr wrap="none" rtlCol="0">
            <a:spAutoFit/>
          </a:bodyPr>
          <a:lstStyle/>
          <a:p>
            <a:r>
              <a:rPr lang="en-US" sz="1400" dirty="0" smtClean="0">
                <a:solidFill>
                  <a:srgbClr val="FFC000"/>
                </a:solidFill>
              </a:rPr>
              <a:t>23.5</a:t>
            </a:r>
            <a:r>
              <a:rPr lang="en-US" dirty="0" smtClean="0">
                <a:solidFill>
                  <a:srgbClr val="FFC000"/>
                </a:solidFill>
              </a:rPr>
              <a:t>˚</a:t>
            </a:r>
            <a:endParaRPr lang="en-US" dirty="0">
              <a:solidFill>
                <a:srgbClr val="FFC000"/>
              </a:solidFill>
            </a:endParaRPr>
          </a:p>
        </p:txBody>
      </p:sp>
      <p:cxnSp>
        <p:nvCxnSpPr>
          <p:cNvPr id="11" name="Straight Connector 10"/>
          <p:cNvCxnSpPr/>
          <p:nvPr/>
        </p:nvCxnSpPr>
        <p:spPr>
          <a:xfrm flipH="1">
            <a:off x="463591" y="3657600"/>
            <a:ext cx="4172568"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rot="17108143">
            <a:off x="1669592" y="3422218"/>
            <a:ext cx="279805" cy="177128"/>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6" name="TextBox 15"/>
          <p:cNvSpPr txBox="1"/>
          <p:nvPr/>
        </p:nvSpPr>
        <p:spPr>
          <a:xfrm>
            <a:off x="1143000" y="3288268"/>
            <a:ext cx="570990" cy="369332"/>
          </a:xfrm>
          <a:prstGeom prst="rect">
            <a:avLst/>
          </a:prstGeom>
          <a:noFill/>
        </p:spPr>
        <p:txBody>
          <a:bodyPr wrap="none" rtlCol="0">
            <a:spAutoFit/>
          </a:bodyPr>
          <a:lstStyle/>
          <a:p>
            <a:r>
              <a:rPr lang="en-US" sz="1400" dirty="0" smtClean="0">
                <a:solidFill>
                  <a:schemeClr val="tx1">
                    <a:lumMod val="95000"/>
                    <a:lumOff val="5000"/>
                  </a:schemeClr>
                </a:solidFill>
              </a:rPr>
              <a:t>23.5</a:t>
            </a:r>
            <a:r>
              <a:rPr lang="en-US" dirty="0" smtClean="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4002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64" y="381000"/>
            <a:ext cx="8094736" cy="6082822"/>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320" y="152401"/>
            <a:ext cx="919680" cy="915714"/>
          </a:xfrm>
          <a:prstGeom prst="rect">
            <a:avLst/>
          </a:prstGeom>
        </p:spPr>
      </p:pic>
      <p:sp>
        <p:nvSpPr>
          <p:cNvPr id="5" name="Freeform 4"/>
          <p:cNvSpPr/>
          <p:nvPr/>
        </p:nvSpPr>
        <p:spPr>
          <a:xfrm>
            <a:off x="2743200" y="2605522"/>
            <a:ext cx="402620" cy="213878"/>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781810" y="2221468"/>
            <a:ext cx="570990" cy="369332"/>
          </a:xfrm>
          <a:prstGeom prst="rect">
            <a:avLst/>
          </a:prstGeom>
          <a:noFill/>
        </p:spPr>
        <p:txBody>
          <a:bodyPr wrap="none" rtlCol="0">
            <a:spAutoFit/>
          </a:bodyPr>
          <a:lstStyle/>
          <a:p>
            <a:r>
              <a:rPr lang="en-US" sz="1400" dirty="0" smtClean="0">
                <a:solidFill>
                  <a:srgbClr val="FFC000"/>
                </a:solidFill>
              </a:rPr>
              <a:t>23.5</a:t>
            </a:r>
            <a:r>
              <a:rPr lang="en-US" dirty="0" smtClean="0">
                <a:solidFill>
                  <a:srgbClr val="FFC000"/>
                </a:solidFill>
              </a:rPr>
              <a:t>˚</a:t>
            </a:r>
            <a:endParaRPr lang="en-US" dirty="0">
              <a:solidFill>
                <a:srgbClr val="FFC000"/>
              </a:solidFill>
            </a:endParaRPr>
          </a:p>
        </p:txBody>
      </p:sp>
      <p:cxnSp>
        <p:nvCxnSpPr>
          <p:cNvPr id="7" name="Straight Connector 6"/>
          <p:cNvCxnSpPr/>
          <p:nvPr/>
        </p:nvCxnSpPr>
        <p:spPr>
          <a:xfrm flipH="1">
            <a:off x="762000" y="3680791"/>
            <a:ext cx="4038600" cy="11356"/>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rot="17108143" flipV="1">
            <a:off x="3459543" y="3788352"/>
            <a:ext cx="314978" cy="155769"/>
          </a:xfrm>
          <a:custGeom>
            <a:avLst/>
            <a:gdLst>
              <a:gd name="connsiteX0" fmla="*/ 0 w 402620"/>
              <a:gd name="connsiteY0" fmla="*/ 159552 h 236933"/>
              <a:gd name="connsiteX1" fmla="*/ 254442 w 402620"/>
              <a:gd name="connsiteY1" fmla="*/ 526 h 236933"/>
              <a:gd name="connsiteX2" fmla="*/ 389614 w 402620"/>
              <a:gd name="connsiteY2" fmla="*/ 207260 h 236933"/>
              <a:gd name="connsiteX3" fmla="*/ 389614 w 402620"/>
              <a:gd name="connsiteY3" fmla="*/ 231114 h 236933"/>
            </a:gdLst>
            <a:ahLst/>
            <a:cxnLst>
              <a:cxn ang="0">
                <a:pos x="connsiteX0" y="connsiteY0"/>
              </a:cxn>
              <a:cxn ang="0">
                <a:pos x="connsiteX1" y="connsiteY1"/>
              </a:cxn>
              <a:cxn ang="0">
                <a:pos x="connsiteX2" y="connsiteY2"/>
              </a:cxn>
              <a:cxn ang="0">
                <a:pos x="connsiteX3" y="connsiteY3"/>
              </a:cxn>
            </a:cxnLst>
            <a:rect l="l" t="t" r="r" b="b"/>
            <a:pathLst>
              <a:path w="402620" h="236933">
                <a:moveTo>
                  <a:pt x="0" y="159552"/>
                </a:moveTo>
                <a:cubicBezTo>
                  <a:pt x="94753" y="76063"/>
                  <a:pt x="189506" y="-7425"/>
                  <a:pt x="254442" y="526"/>
                </a:cubicBezTo>
                <a:cubicBezTo>
                  <a:pt x="319378" y="8477"/>
                  <a:pt x="367085" y="168829"/>
                  <a:pt x="389614" y="207260"/>
                </a:cubicBezTo>
                <a:cubicBezTo>
                  <a:pt x="412143" y="245691"/>
                  <a:pt x="400878" y="238402"/>
                  <a:pt x="389614" y="231114"/>
                </a:cubicBez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9" name="TextBox 8"/>
          <p:cNvSpPr txBox="1"/>
          <p:nvPr/>
        </p:nvSpPr>
        <p:spPr>
          <a:xfrm>
            <a:off x="3733800" y="3693876"/>
            <a:ext cx="570990" cy="369332"/>
          </a:xfrm>
          <a:prstGeom prst="rect">
            <a:avLst/>
          </a:prstGeom>
          <a:noFill/>
        </p:spPr>
        <p:txBody>
          <a:bodyPr wrap="none" rtlCol="0">
            <a:spAutoFit/>
          </a:bodyPr>
          <a:lstStyle/>
          <a:p>
            <a:r>
              <a:rPr lang="en-US" sz="1400" dirty="0" smtClean="0">
                <a:solidFill>
                  <a:schemeClr val="tx1">
                    <a:lumMod val="95000"/>
                    <a:lumOff val="5000"/>
                  </a:schemeClr>
                </a:solidFill>
              </a:rPr>
              <a:t>23.5</a:t>
            </a:r>
            <a:r>
              <a:rPr lang="en-US" dirty="0" smtClean="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7690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Precession</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320" y="152401"/>
            <a:ext cx="919680" cy="9157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234697"/>
            <a:ext cx="5770537" cy="4327903"/>
          </a:xfrm>
          <a:prstGeom prst="rect">
            <a:avLst/>
          </a:prstGeom>
        </p:spPr>
      </p:pic>
      <p:sp>
        <p:nvSpPr>
          <p:cNvPr id="3" name="TextBox 2"/>
          <p:cNvSpPr txBox="1"/>
          <p:nvPr/>
        </p:nvSpPr>
        <p:spPr>
          <a:xfrm>
            <a:off x="5181600" y="4419600"/>
            <a:ext cx="2114533" cy="369332"/>
          </a:xfrm>
          <a:prstGeom prst="rect">
            <a:avLst/>
          </a:prstGeom>
          <a:solidFill>
            <a:schemeClr val="accent2"/>
          </a:solidFill>
        </p:spPr>
        <p:txBody>
          <a:bodyPr wrap="square" rtlCol="0">
            <a:spAutoFit/>
          </a:bodyPr>
          <a:lstStyle/>
          <a:p>
            <a:r>
              <a:rPr lang="en-US" dirty="0" smtClean="0"/>
              <a:t>After 12900 years</a:t>
            </a:r>
            <a:endParaRPr lang="en-US" dirty="0"/>
          </a:p>
        </p:txBody>
      </p:sp>
      <p:sp>
        <p:nvSpPr>
          <p:cNvPr id="6" name="TextBox 5"/>
          <p:cNvSpPr txBox="1"/>
          <p:nvPr/>
        </p:nvSpPr>
        <p:spPr>
          <a:xfrm>
            <a:off x="1524000" y="4419600"/>
            <a:ext cx="2667000" cy="369332"/>
          </a:xfrm>
          <a:prstGeom prst="rect">
            <a:avLst/>
          </a:prstGeom>
          <a:solidFill>
            <a:schemeClr val="accent2"/>
          </a:solidFill>
        </p:spPr>
        <p:txBody>
          <a:bodyPr wrap="square" rtlCol="0">
            <a:spAutoFit/>
          </a:bodyPr>
          <a:lstStyle/>
          <a:p>
            <a:r>
              <a:rPr lang="en-US" dirty="0" smtClean="0"/>
              <a:t>Earth rotation axis in 2020</a:t>
            </a:r>
            <a:endParaRPr lang="en-US" dirty="0"/>
          </a:p>
        </p:txBody>
      </p:sp>
      <p:sp>
        <p:nvSpPr>
          <p:cNvPr id="7" name="TextBox 6"/>
          <p:cNvSpPr txBox="1"/>
          <p:nvPr/>
        </p:nvSpPr>
        <p:spPr>
          <a:xfrm>
            <a:off x="609600" y="5257800"/>
            <a:ext cx="7067533" cy="400110"/>
          </a:xfrm>
          <a:prstGeom prst="rect">
            <a:avLst/>
          </a:prstGeom>
          <a:noFill/>
        </p:spPr>
        <p:txBody>
          <a:bodyPr wrap="square" rtlCol="0">
            <a:spAutoFit/>
          </a:bodyPr>
          <a:lstStyle/>
          <a:p>
            <a:r>
              <a:rPr lang="en-US" sz="2000" dirty="0" smtClean="0"/>
              <a:t>25800 years ~365 days of season shift = 365x24x60 min</a:t>
            </a:r>
          </a:p>
        </p:txBody>
      </p:sp>
      <p:sp>
        <p:nvSpPr>
          <p:cNvPr id="8" name="TextBox 7"/>
          <p:cNvSpPr txBox="1"/>
          <p:nvPr/>
        </p:nvSpPr>
        <p:spPr>
          <a:xfrm>
            <a:off x="381000" y="5772090"/>
            <a:ext cx="5530360" cy="400110"/>
          </a:xfrm>
          <a:prstGeom prst="rect">
            <a:avLst/>
          </a:prstGeom>
          <a:noFill/>
        </p:spPr>
        <p:txBody>
          <a:bodyPr wrap="none" rtlCol="0">
            <a:spAutoFit/>
          </a:bodyPr>
          <a:lstStyle/>
          <a:p>
            <a:r>
              <a:rPr lang="en-US" sz="2000" dirty="0"/>
              <a:t>1 year ~ 365x24x60/25800 = 20 min of season </a:t>
            </a:r>
            <a:r>
              <a:rPr lang="en-US" sz="2000" dirty="0" smtClean="0"/>
              <a:t>shift</a:t>
            </a:r>
            <a:endParaRPr lang="en-US" sz="2000" dirty="0"/>
          </a:p>
        </p:txBody>
      </p:sp>
      <p:sp>
        <p:nvSpPr>
          <p:cNvPr id="9" name="TextBox 8"/>
          <p:cNvSpPr txBox="1"/>
          <p:nvPr/>
        </p:nvSpPr>
        <p:spPr>
          <a:xfrm>
            <a:off x="6172200" y="5772090"/>
            <a:ext cx="2703561" cy="369332"/>
          </a:xfrm>
          <a:prstGeom prst="rect">
            <a:avLst/>
          </a:prstGeom>
          <a:noFill/>
        </p:spPr>
        <p:txBody>
          <a:bodyPr wrap="none" rtlCol="0">
            <a:spAutoFit/>
          </a:bodyPr>
          <a:lstStyle/>
          <a:p>
            <a:r>
              <a:rPr lang="en-US" dirty="0"/>
              <a:t>(Sidereal year – Solar year</a:t>
            </a:r>
            <a:r>
              <a:rPr lang="en-US" dirty="0" smtClean="0"/>
              <a:t>)</a:t>
            </a:r>
            <a:endParaRPr lang="en-US" dirty="0"/>
          </a:p>
        </p:txBody>
      </p:sp>
    </p:spTree>
    <p:extLst>
      <p:ext uri="{BB962C8B-B14F-4D97-AF65-F5344CB8AC3E}">
        <p14:creationId xmlns:p14="http://schemas.microsoft.com/office/powerpoint/2010/main" val="36003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Sidereal day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318713"/>
            <a:ext cx="4545330" cy="4853487"/>
          </a:xfrm>
          <a:prstGeom prst="rect">
            <a:avLst/>
          </a:prstGeom>
        </p:spPr>
      </p:pic>
      <p:sp>
        <p:nvSpPr>
          <p:cNvPr id="4" name="TextBox 3"/>
          <p:cNvSpPr txBox="1"/>
          <p:nvPr/>
        </p:nvSpPr>
        <p:spPr>
          <a:xfrm>
            <a:off x="685800" y="2514600"/>
            <a:ext cx="2971800" cy="646331"/>
          </a:xfrm>
          <a:prstGeom prst="rect">
            <a:avLst/>
          </a:prstGeom>
          <a:noFill/>
        </p:spPr>
        <p:txBody>
          <a:bodyPr wrap="square" rtlCol="0">
            <a:spAutoFit/>
          </a:bodyPr>
          <a:lstStyle/>
          <a:p>
            <a:r>
              <a:rPr lang="en-US" dirty="0" smtClean="0"/>
              <a:t>360 deg ~ 24 hrs</a:t>
            </a:r>
          </a:p>
          <a:p>
            <a:r>
              <a:rPr lang="en-US" dirty="0"/>
              <a:t> </a:t>
            </a:r>
            <a:r>
              <a:rPr lang="en-US" dirty="0" smtClean="0"/>
              <a:t>           ~ 24x60 min</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320" y="152401"/>
            <a:ext cx="919680" cy="915714"/>
          </a:xfrm>
          <a:prstGeom prst="rect">
            <a:avLst/>
          </a:prstGeom>
        </p:spPr>
      </p:pic>
      <p:sp>
        <p:nvSpPr>
          <p:cNvPr id="6" name="TextBox 5"/>
          <p:cNvSpPr txBox="1"/>
          <p:nvPr/>
        </p:nvSpPr>
        <p:spPr>
          <a:xfrm>
            <a:off x="533400" y="3429000"/>
            <a:ext cx="2727029" cy="369332"/>
          </a:xfrm>
          <a:prstGeom prst="rect">
            <a:avLst/>
          </a:prstGeom>
          <a:noFill/>
        </p:spPr>
        <p:txBody>
          <a:bodyPr wrap="none" rtlCol="0">
            <a:spAutoFit/>
          </a:bodyPr>
          <a:lstStyle/>
          <a:p>
            <a:r>
              <a:rPr lang="en-US" dirty="0"/>
              <a:t>1 deg ~ 24x60/360 = 4 </a:t>
            </a:r>
            <a:r>
              <a:rPr lang="en-US" dirty="0" smtClean="0"/>
              <a:t>min</a:t>
            </a:r>
            <a:endParaRPr lang="en-US" dirty="0"/>
          </a:p>
        </p:txBody>
      </p:sp>
      <p:sp>
        <p:nvSpPr>
          <p:cNvPr id="11" name="Freeform 10"/>
          <p:cNvSpPr/>
          <p:nvPr/>
        </p:nvSpPr>
        <p:spPr>
          <a:xfrm rot="1535953">
            <a:off x="5686023" y="2640979"/>
            <a:ext cx="291635" cy="261320"/>
          </a:xfrm>
          <a:custGeom>
            <a:avLst/>
            <a:gdLst>
              <a:gd name="connsiteX0" fmla="*/ 0 w 637225"/>
              <a:gd name="connsiteY0" fmla="*/ 575994 h 590420"/>
              <a:gd name="connsiteX1" fmla="*/ 596347 w 637225"/>
              <a:gd name="connsiteY1" fmla="*/ 522985 h 590420"/>
              <a:gd name="connsiteX2" fmla="*/ 583095 w 637225"/>
              <a:gd name="connsiteY2" fmla="*/ 45907 h 590420"/>
              <a:gd name="connsiteX3" fmla="*/ 569843 w 637225"/>
              <a:gd name="connsiteY3" fmla="*/ 45907 h 590420"/>
            </a:gdLst>
            <a:ahLst/>
            <a:cxnLst>
              <a:cxn ang="0">
                <a:pos x="connsiteX0" y="connsiteY0"/>
              </a:cxn>
              <a:cxn ang="0">
                <a:pos x="connsiteX1" y="connsiteY1"/>
              </a:cxn>
              <a:cxn ang="0">
                <a:pos x="connsiteX2" y="connsiteY2"/>
              </a:cxn>
              <a:cxn ang="0">
                <a:pos x="connsiteX3" y="connsiteY3"/>
              </a:cxn>
            </a:cxnLst>
            <a:rect l="l" t="t" r="r" b="b"/>
            <a:pathLst>
              <a:path w="637225" h="590420">
                <a:moveTo>
                  <a:pt x="0" y="575994"/>
                </a:moveTo>
                <a:cubicBezTo>
                  <a:pt x="249582" y="593663"/>
                  <a:pt x="499165" y="611333"/>
                  <a:pt x="596347" y="522985"/>
                </a:cubicBezTo>
                <a:cubicBezTo>
                  <a:pt x="693529" y="434637"/>
                  <a:pt x="587512" y="125420"/>
                  <a:pt x="583095" y="45907"/>
                </a:cubicBezTo>
                <a:cubicBezTo>
                  <a:pt x="578678" y="-33606"/>
                  <a:pt x="574260" y="6150"/>
                  <a:pt x="569843" y="4590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162800" y="3798332"/>
            <a:ext cx="398730" cy="468868"/>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03060" y="3716298"/>
            <a:ext cx="58470" cy="550902"/>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10200" y="2968823"/>
            <a:ext cx="1125629" cy="307777"/>
          </a:xfrm>
          <a:prstGeom prst="rect">
            <a:avLst/>
          </a:prstGeom>
          <a:noFill/>
        </p:spPr>
        <p:txBody>
          <a:bodyPr wrap="none" rtlCol="0">
            <a:spAutoFit/>
          </a:bodyPr>
          <a:lstStyle/>
          <a:p>
            <a:r>
              <a:rPr lang="en-US" sz="1400" dirty="0" smtClean="0">
                <a:solidFill>
                  <a:schemeClr val="bg1"/>
                </a:solidFill>
              </a:rPr>
              <a:t>360/365 ~ 1˚</a:t>
            </a:r>
            <a:endParaRPr lang="en-US" sz="1400" dirty="0">
              <a:solidFill>
                <a:schemeClr val="bg1"/>
              </a:solidFill>
            </a:endParaRPr>
          </a:p>
        </p:txBody>
      </p:sp>
    </p:spTree>
    <p:extLst>
      <p:ext uri="{BB962C8B-B14F-4D97-AF65-F5344CB8AC3E}">
        <p14:creationId xmlns:p14="http://schemas.microsoft.com/office/powerpoint/2010/main" val="5749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animBg="1"/>
      <p:bldP spid="3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24452</TotalTime>
  <Words>284</Words>
  <Application>Microsoft Office PowerPoint</Application>
  <PresentationFormat>On-screen Show (4:3)</PresentationFormat>
  <Paragraphs>47</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Origin</vt:lpstr>
      <vt:lpstr>Science – Yesterday, Today &amp; Tomorrow session 6</vt:lpstr>
      <vt:lpstr>Geo to Helio centric Universe</vt:lpstr>
      <vt:lpstr>Madhava’s (1340-1425 CE) infinite series</vt:lpstr>
      <vt:lpstr>PowerPoint Presentation</vt:lpstr>
      <vt:lpstr>Seasons</vt:lpstr>
      <vt:lpstr>PowerPoint Presentation</vt:lpstr>
      <vt:lpstr>PowerPoint Presentation</vt:lpstr>
      <vt:lpstr>Precession</vt:lpstr>
      <vt:lpstr>Sidereal day</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Satish</cp:lastModifiedBy>
  <cp:revision>390</cp:revision>
  <dcterms:created xsi:type="dcterms:W3CDTF">2017-04-27T06:21:05Z</dcterms:created>
  <dcterms:modified xsi:type="dcterms:W3CDTF">2021-11-17T14:46:59Z</dcterms:modified>
</cp:coreProperties>
</file>