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330" r:id="rId3"/>
    <p:sldId id="354" r:id="rId4"/>
    <p:sldId id="352" r:id="rId5"/>
    <p:sldId id="402" r:id="rId6"/>
    <p:sldId id="403" r:id="rId7"/>
    <p:sldId id="332" r:id="rId8"/>
    <p:sldId id="277" r:id="rId9"/>
    <p:sldId id="282" r:id="rId10"/>
    <p:sldId id="260" r:id="rId11"/>
    <p:sldId id="3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921" autoAdjust="0"/>
  </p:normalViewPr>
  <p:slideViewPr>
    <p:cSldViewPr>
      <p:cViewPr>
        <p:scale>
          <a:sx n="80" d="100"/>
          <a:sy n="80" d="100"/>
        </p:scale>
        <p:origin x="-10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6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6452C-3BB2-4249-AE7F-63B57C6C162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EB380-04E3-44CE-937B-AB2BF4F4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6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uclidean_relati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alendar" TargetMode="External"/><Relationship Id="rId3" Type="http://schemas.openxmlformats.org/officeDocument/2006/relationships/hyperlink" Target="https://en.wikipedia.org/wiki/Clockwork" TargetMode="External"/><Relationship Id="rId7" Type="http://schemas.openxmlformats.org/officeDocument/2006/relationships/hyperlink" Target="https://en.wikipedia.org/wiki/Eclips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Astronomy" TargetMode="External"/><Relationship Id="rId5" Type="http://schemas.openxmlformats.org/officeDocument/2006/relationships/hyperlink" Target="https://en.wikipedia.org/wiki/Gear" TargetMode="External"/><Relationship Id="rId4" Type="http://schemas.openxmlformats.org/officeDocument/2006/relationships/hyperlink" Target="https://en.wikipedia.org/wiki/Bronze" TargetMode="External"/><Relationship Id="rId9" Type="http://schemas.openxmlformats.org/officeDocument/2006/relationships/hyperlink" Target="https://en.wikipedia.org/wiki/Hellenistic_astrology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Hippocrates oath</a:t>
            </a:r>
          </a:p>
          <a:p>
            <a:r>
              <a:rPr lang="en-US" dirty="0" smtClean="0"/>
              <a:t>Pythagoras – 10 (1+2+3+4)</a:t>
            </a:r>
            <a:r>
              <a:rPr lang="en-US" baseline="0" dirty="0" smtClean="0"/>
              <a:t> </a:t>
            </a:r>
            <a:r>
              <a:rPr lang="en-US" dirty="0" smtClean="0"/>
              <a:t>heavenly bodies, Number as rational basis of order in Universe</a:t>
            </a:r>
          </a:p>
          <a:p>
            <a:r>
              <a:rPr lang="en-US" dirty="0" smtClean="0"/>
              <a:t>Elements</a:t>
            </a:r>
            <a:r>
              <a:rPr lang="en-US" baseline="0" dirty="0" smtClean="0"/>
              <a:t> – Euclidean geometry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 that are equal to the same thing are also equal to one another (formally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Euclidean relation"/>
              </a:rPr>
              <a:t>Euclidean property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equality, but may be considered a consequence of the transitivity property of equality).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equals are added to equals, then the wholes are equal (Addition property of equality).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equals are subtracted from equals, then the remainders are equal (Subtraction property of equality).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 that coincide with one another are equal to one another (Reflexive Property).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is greater than the part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 housed in a 340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millimetres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(13 in) × 180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millimetres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(7.1 in) × 90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millimetres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(3.5 in) wooden box, the device is a complex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lockwork"/>
              </a:rPr>
              <a:t>clockwork mechanism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composed of at least 30 meshing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Bronze"/>
              </a:rPr>
              <a:t>bronze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Gear"/>
              </a:rPr>
              <a:t>gears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predict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Astronomy"/>
              </a:rPr>
              <a:t>astronomical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positions 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Eclipse"/>
              </a:rPr>
              <a:t>eclipses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Calendar"/>
              </a:rPr>
              <a:t>calendrical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Hellenistic astrology"/>
              </a:rPr>
              <a:t>astrological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purposes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Raphael</a:t>
            </a:r>
            <a:r>
              <a:rPr lang="en-US" baseline="0" dirty="0" smtClean="0"/>
              <a:t> – Italian Renaissance artist. Part of trinity of great masters along with Michael Angelo and Leonardo Da </a:t>
            </a:r>
            <a:r>
              <a:rPr lang="en-US" baseline="0" dirty="0" err="1" smtClean="0"/>
              <a:t>vinci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69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 circle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epicycle for managing Retrograde, large circle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deferent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managing difference in duration of seasons, Equant – for accounting variations in planet orbits. Reasons for proposing geocentric model – Earth looked stationary and Sun was appearing to rotate earth. Stars looked stationary (No Parallax). Constant size of Venus at whole times.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69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Geo centric model, only one phase</a:t>
            </a:r>
            <a:r>
              <a:rPr lang="en-US" baseline="0" dirty="0" smtClean="0"/>
              <a:t> of Venus can be observed. Galileo proved with his advanced Telescope that all phases of Venus can be viewed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3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CE17BDE-80CA-46CA-B317-2E46769602D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CE17BDE-80CA-46CA-B317-2E46769602D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E17BDE-80CA-46CA-B317-2E46769602D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youtube.com/watch?v=EpSy0Lkm3zM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Science – Yesterday, Today &amp; </a:t>
            </a:r>
            <a:r>
              <a:rPr lang="en-US" sz="2600" dirty="0" smtClean="0"/>
              <a:t>Tomorrow</a:t>
            </a:r>
            <a:br>
              <a:rPr lang="en-US" sz="2600" dirty="0" smtClean="0"/>
            </a:br>
            <a:r>
              <a:rPr lang="en-US" sz="2600" dirty="0" smtClean="0"/>
              <a:t>session 5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Satish Kumar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107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Ptolemaic Universe </a:t>
            </a:r>
            <a:r>
              <a:rPr lang="en-US" sz="2000" dirty="0" smtClean="0"/>
              <a:t>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century AD)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54258"/>
            <a:ext cx="4267200" cy="4348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53078"/>
            <a:ext cx="32004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9068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https://www.youtube.com/watch?v=EpSy0Lkm3zM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4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Geocentric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en-US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Stable </a:t>
            </a:r>
            <a:r>
              <a:rPr lang="en-US" dirty="0"/>
              <a:t>Sun, Moving </a:t>
            </a:r>
            <a:r>
              <a:rPr lang="en-US" dirty="0" smtClean="0"/>
              <a:t>Earth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en-US" dirty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Aristotelian theory of Force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en-US" dirty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Parallax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en-US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Sizes </a:t>
            </a:r>
            <a:r>
              <a:rPr lang="en-US" dirty="0"/>
              <a:t>of Mercury &amp; </a:t>
            </a:r>
            <a:r>
              <a:rPr lang="en-US" dirty="0" smtClean="0"/>
              <a:t>Venus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en-US" dirty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Faith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Greek Science - Scientists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10640"/>
            <a:ext cx="8229600" cy="4937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Euclid (~300 BCE)</a:t>
            </a:r>
            <a:endParaRPr lang="en-US" sz="2000" dirty="0"/>
          </a:p>
          <a:p>
            <a:pPr lvl="1"/>
            <a:r>
              <a:rPr lang="en-US" sz="2000" dirty="0" smtClean="0"/>
              <a:t>Elements, Geometry:  Axioms &amp; Theorems</a:t>
            </a:r>
          </a:p>
          <a:p>
            <a:endParaRPr lang="en-US" sz="2000" dirty="0" smtClean="0"/>
          </a:p>
          <a:p>
            <a:r>
              <a:rPr lang="en-US" sz="2000" dirty="0" smtClean="0"/>
              <a:t>Pliny (23-79 CE) – Botany &amp; Zoology</a:t>
            </a:r>
          </a:p>
          <a:p>
            <a:endParaRPr lang="en-US" sz="2000" dirty="0" smtClean="0"/>
          </a:p>
          <a:p>
            <a:r>
              <a:rPr lang="en-US" sz="2000" dirty="0" smtClean="0"/>
              <a:t>Hippocrates (460 – 370 BCE) – Father of modern medicine</a:t>
            </a:r>
          </a:p>
          <a:p>
            <a:pPr lvl="1"/>
            <a:r>
              <a:rPr lang="en-US" sz="2000" dirty="0" smtClean="0"/>
              <a:t>Segregation of religion and medicine</a:t>
            </a:r>
          </a:p>
          <a:p>
            <a:endParaRPr lang="en-US" sz="2000" dirty="0" smtClean="0"/>
          </a:p>
          <a:p>
            <a:r>
              <a:rPr lang="en-US" sz="2000" dirty="0" smtClean="0"/>
              <a:t>Galen (129 </a:t>
            </a:r>
            <a:r>
              <a:rPr lang="en-US" sz="2000" dirty="0"/>
              <a:t>– </a:t>
            </a:r>
            <a:r>
              <a:rPr lang="en-US" sz="2000" dirty="0" smtClean="0"/>
              <a:t>210 CE)</a:t>
            </a:r>
          </a:p>
          <a:p>
            <a:pPr lvl="1"/>
            <a:r>
              <a:rPr lang="en-US" sz="2000" dirty="0" smtClean="0"/>
              <a:t>Anatomy by dissection of monkeys, Functions of brain, heart</a:t>
            </a:r>
          </a:p>
          <a:p>
            <a:endParaRPr lang="en-US" sz="2000" dirty="0" smtClean="0"/>
          </a:p>
          <a:p>
            <a:r>
              <a:rPr lang="en-US" sz="2000" dirty="0" smtClean="0"/>
              <a:t>Archimedes (288 </a:t>
            </a:r>
            <a:r>
              <a:rPr lang="en-US" sz="2000" dirty="0"/>
              <a:t>– </a:t>
            </a:r>
            <a:r>
              <a:rPr lang="en-US" sz="2000" dirty="0" smtClean="0"/>
              <a:t>212 </a:t>
            </a:r>
            <a:r>
              <a:rPr lang="en-US" sz="2000" dirty="0"/>
              <a:t>BCE) </a:t>
            </a:r>
            <a:endParaRPr lang="en-US" sz="2000" dirty="0" smtClean="0"/>
          </a:p>
          <a:p>
            <a:pPr lvl="1"/>
            <a:r>
              <a:rPr lang="en-US" sz="2000" dirty="0" smtClean="0"/>
              <a:t>Buoyancy, Defense equipment, Screw/Claw, Geometric series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1224480" cy="1219200"/>
          </a:xfrm>
        </p:spPr>
      </p:pic>
    </p:spTree>
    <p:extLst>
      <p:ext uri="{BB962C8B-B14F-4D97-AF65-F5344CB8AC3E}">
        <p14:creationId xmlns:p14="http://schemas.microsoft.com/office/powerpoint/2010/main" val="34414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5867400" cy="548182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533900" y="4419600"/>
            <a:ext cx="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05200" y="5410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 = Weight of ship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33900" y="3124200"/>
            <a:ext cx="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71800" y="279635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 = Weight of displaced water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5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14500"/>
            <a:ext cx="2788920" cy="3619500"/>
          </a:xfrm>
          <a:prstGeom prst="rect">
            <a:avLst/>
          </a:prstGeom>
        </p:spPr>
      </p:pic>
      <p:pic>
        <p:nvPicPr>
          <p:cNvPr id="3074" name="Picture 2" descr="http://physics.weber.edu/carroll/archimedes/images/Valencienn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7682"/>
            <a:ext cx="6015681" cy="41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772" y="5511225"/>
            <a:ext cx="5485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Cicero’s discovery of Archimedes’ tomb</a:t>
            </a:r>
          </a:p>
          <a:p>
            <a:r>
              <a:rPr lang="en-US" sz="1600" dirty="0" smtClean="0"/>
              <a:t>by </a:t>
            </a:r>
            <a:r>
              <a:rPr lang="en-US" sz="1600" dirty="0"/>
              <a:t>the French painter Pierre Henri de </a:t>
            </a:r>
            <a:r>
              <a:rPr lang="en-US" sz="1600" dirty="0" err="1"/>
              <a:t>Valenciennes</a:t>
            </a:r>
            <a:r>
              <a:rPr lang="en-US" sz="1600" dirty="0"/>
              <a:t> (1750-1819)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4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ersonal\GrainEd\Courses\Science - Yesterday, Today &amp; Tomorrow\Presentations\Artist course\Images\Eratosthe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" y="0"/>
            <a:ext cx="8764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Astrolabe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18110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/>
              <a:t>Antikythera</a:t>
            </a:r>
            <a:r>
              <a:rPr lang="en-US" sz="2600" dirty="0" smtClean="0"/>
              <a:t> mechanism</a:t>
            </a:r>
            <a:endParaRPr lang="en-US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1224480" cy="1219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3667067" cy="49371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78227"/>
            <a:ext cx="4272925" cy="38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/>
          <a:lstStyle/>
          <a:p>
            <a:r>
              <a:rPr lang="en-US" dirty="0" smtClean="0"/>
              <a:t>School of Athens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315200" cy="487832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School of Athens</a:t>
            </a:r>
            <a:endParaRPr lang="en-US" sz="26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4727"/>
            <a:ext cx="8229600" cy="3466070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24341</TotalTime>
  <Words>314</Words>
  <Application>Microsoft Office PowerPoint</Application>
  <PresentationFormat>On-screen Show (4:3)</PresentationFormat>
  <Paragraphs>61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Origin</vt:lpstr>
      <vt:lpstr>Science – Yesterday, Today &amp; Tomorrow session 5</vt:lpstr>
      <vt:lpstr>Greek Science - Scientists</vt:lpstr>
      <vt:lpstr>PowerPoint Presentation</vt:lpstr>
      <vt:lpstr>PowerPoint Presentation</vt:lpstr>
      <vt:lpstr>PowerPoint Presentation</vt:lpstr>
      <vt:lpstr>Astrolabe</vt:lpstr>
      <vt:lpstr>Antikythera mechanism</vt:lpstr>
      <vt:lpstr>School of Athens</vt:lpstr>
      <vt:lpstr>School of Athens</vt:lpstr>
      <vt:lpstr>Ptolemaic Universe (2nd century AD)</vt:lpstr>
      <vt:lpstr>Geocentric Universe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Satish</dc:creator>
  <cp:lastModifiedBy>Satish</cp:lastModifiedBy>
  <cp:revision>386</cp:revision>
  <dcterms:created xsi:type="dcterms:W3CDTF">2017-04-27T06:21:05Z</dcterms:created>
  <dcterms:modified xsi:type="dcterms:W3CDTF">2021-11-16T14:52:15Z</dcterms:modified>
</cp:coreProperties>
</file>